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83" r:id="rId21"/>
    <p:sldId id="284" r:id="rId22"/>
    <p:sldId id="286" r:id="rId23"/>
    <p:sldId id="287" r:id="rId24"/>
    <p:sldId id="276" r:id="rId25"/>
    <p:sldId id="277" r:id="rId26"/>
    <p:sldId id="278" r:id="rId27"/>
    <p:sldId id="279" r:id="rId28"/>
    <p:sldId id="280" r:id="rId29"/>
    <p:sldId id="281" r:id="rId3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hQWVG4YQCdXwqTwgl33HWo0JVNd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0" name="Google Shape;20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7" name="Google Shape;20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035555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89290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4" name="Google Shape;274;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420920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4" name="Google Shape;274;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6301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0" name="Google Shape;280;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5" name="Google Shape;295;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2" name="Google Shape;302;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6" name="Google Shape;316;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2" name="Google Shape;14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38"/>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8"/>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3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3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3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3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3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3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3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3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3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3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3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3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36"/>
          <p:cNvSpPr>
            <a:spLocks noGrp="1"/>
          </p:cNvSpPr>
          <p:nvPr>
            <p:ph type="pic" idx="2"/>
          </p:nvPr>
        </p:nvSpPr>
        <p:spPr>
          <a:xfrm>
            <a:off x="5183188" y="987425"/>
            <a:ext cx="6172200" cy="4873625"/>
          </a:xfrm>
          <a:prstGeom prst="rect">
            <a:avLst/>
          </a:prstGeom>
          <a:noFill/>
          <a:ln>
            <a:noFill/>
          </a:ln>
        </p:spPr>
      </p:sp>
      <p:sp>
        <p:nvSpPr>
          <p:cNvPr id="68" name="Google Shape;68;p3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3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46000">
              <a:srgbClr val="F2F2F2"/>
            </a:gs>
            <a:gs pos="100000">
              <a:srgbClr val="D8D8D8"/>
            </a:gs>
          </a:gsLst>
          <a:path path="circle">
            <a:fillToRect l="50000" t="50000" r="50000" b="50000"/>
          </a:path>
          <a:tileRect/>
        </a:gradFill>
        <a:effectLst/>
      </p:bgPr>
    </p:bg>
    <p:spTree>
      <p:nvGrpSpPr>
        <p:cNvPr id="1" name="Shape 9"/>
        <p:cNvGrpSpPr/>
        <p:nvPr/>
      </p:nvGrpSpPr>
      <p:grpSpPr>
        <a:xfrm>
          <a:off x="0" y="0"/>
          <a:ext cx="0" cy="0"/>
          <a:chOff x="0" y="0"/>
          <a:chExt cx="0" cy="0"/>
        </a:xfrm>
      </p:grpSpPr>
      <p:sp>
        <p:nvSpPr>
          <p:cNvPr id="10" name="Google Shape;10;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github.com/viswa3024/aiml-capstone-project/blob/main/question-answering/dataset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png"/><Relationship Id="rId7" Type="http://schemas.openxmlformats.org/officeDocument/2006/relationships/image" Target="../media/image33.png"/><Relationship Id="rId12"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32.png"/><Relationship Id="rId11" Type="http://schemas.openxmlformats.org/officeDocument/2006/relationships/image" Target="../media/image37.png"/><Relationship Id="rId5" Type="http://schemas.openxmlformats.org/officeDocument/2006/relationships/image" Target="../media/image25.png"/><Relationship Id="rId10" Type="http://schemas.openxmlformats.org/officeDocument/2006/relationships/image" Target="../media/image36.png"/><Relationship Id="rId4" Type="http://schemas.openxmlformats.org/officeDocument/2006/relationships/image" Target="../media/image21.png"/><Relationship Id="rId9"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40.png"/><Relationship Id="rId4" Type="http://schemas.openxmlformats.org/officeDocument/2006/relationships/image" Target="../media/image39.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43.jp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46.png"/><Relationship Id="rId4" Type="http://schemas.openxmlformats.org/officeDocument/2006/relationships/hyperlink" Target="https://github.com/viswa3024/aiml-capstone-project/blob/main/deployment/huggngface-gradio/AI-based_Generative_QA_System"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48.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49.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50.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ryanzhumich/AESLC"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6.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png"/><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
          <p:cNvPicPr preferRelativeResize="0"/>
          <p:nvPr/>
        </p:nvPicPr>
        <p:blipFill rotWithShape="1">
          <a:blip r:embed="rId3">
            <a:alphaModFix/>
          </a:blip>
          <a:srcRect/>
          <a:stretch/>
        </p:blipFill>
        <p:spPr>
          <a:xfrm>
            <a:off x="3554900" y="0"/>
            <a:ext cx="8637100" cy="6858000"/>
          </a:xfrm>
          <a:prstGeom prst="rect">
            <a:avLst/>
          </a:prstGeom>
          <a:noFill/>
          <a:ln>
            <a:noFill/>
          </a:ln>
        </p:spPr>
      </p:pic>
      <p:pic>
        <p:nvPicPr>
          <p:cNvPr id="89" name="Google Shape;89;p1"/>
          <p:cNvPicPr preferRelativeResize="0"/>
          <p:nvPr/>
        </p:nvPicPr>
        <p:blipFill rotWithShape="1">
          <a:blip r:embed="rId4">
            <a:alphaModFix/>
          </a:blip>
          <a:srcRect/>
          <a:stretch/>
        </p:blipFill>
        <p:spPr>
          <a:xfrm>
            <a:off x="8294688" y="6108700"/>
            <a:ext cx="3897312" cy="749300"/>
          </a:xfrm>
          <a:prstGeom prst="rect">
            <a:avLst/>
          </a:prstGeom>
          <a:noFill/>
          <a:ln>
            <a:noFill/>
          </a:ln>
        </p:spPr>
      </p:pic>
      <p:pic>
        <p:nvPicPr>
          <p:cNvPr id="90" name="Google Shape;90;p1"/>
          <p:cNvPicPr preferRelativeResize="0"/>
          <p:nvPr/>
        </p:nvPicPr>
        <p:blipFill rotWithShape="1">
          <a:blip r:embed="rId5">
            <a:alphaModFix/>
          </a:blip>
          <a:srcRect/>
          <a:stretch/>
        </p:blipFill>
        <p:spPr>
          <a:xfrm>
            <a:off x="0" y="0"/>
            <a:ext cx="3631096" cy="6858000"/>
          </a:xfrm>
          <a:prstGeom prst="rect">
            <a:avLst/>
          </a:prstGeom>
          <a:noFill/>
          <a:ln>
            <a:noFill/>
          </a:ln>
        </p:spPr>
      </p:pic>
      <p:sp>
        <p:nvSpPr>
          <p:cNvPr id="91" name="Google Shape;91;p1"/>
          <p:cNvSpPr txBox="1"/>
          <p:nvPr/>
        </p:nvSpPr>
        <p:spPr>
          <a:xfrm>
            <a:off x="3783188" y="651359"/>
            <a:ext cx="8236536" cy="936625"/>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lt1"/>
              </a:buClr>
              <a:buSzPts val="4800"/>
              <a:buFont typeface="Arial"/>
              <a:buNone/>
            </a:pPr>
            <a:r>
              <a:rPr lang="en-US" sz="4100" b="1" i="0" u="none" strike="noStrike" cap="none">
                <a:solidFill>
                  <a:schemeClr val="lt1"/>
                </a:solidFill>
                <a:latin typeface="Arial"/>
                <a:ea typeface="Arial"/>
                <a:cs typeface="Arial"/>
                <a:sym typeface="Arial"/>
              </a:rPr>
              <a:t>AI-based Generative QA System</a:t>
            </a:r>
            <a:endParaRPr sz="700"/>
          </a:p>
        </p:txBody>
      </p:sp>
      <p:sp>
        <p:nvSpPr>
          <p:cNvPr id="92" name="Google Shape;92;p1"/>
          <p:cNvSpPr txBox="1"/>
          <p:nvPr/>
        </p:nvSpPr>
        <p:spPr>
          <a:xfrm>
            <a:off x="9799294" y="2104819"/>
            <a:ext cx="1968636" cy="3036887"/>
          </a:xfrm>
          <a:prstGeom prst="rect">
            <a:avLst/>
          </a:prstGeom>
          <a:noFill/>
          <a:ln>
            <a:noFill/>
          </a:ln>
        </p:spPr>
        <p:txBody>
          <a:bodyPr spcFirstLastPara="1" wrap="square" lIns="90000" tIns="53875" rIns="90000" bIns="45000" anchor="t" anchorCtr="0">
            <a:noAutofit/>
          </a:bodyPr>
          <a:lstStyle/>
          <a:p>
            <a:pPr marL="0" marR="0" lvl="0" indent="0" algn="l" rtl="0">
              <a:lnSpc>
                <a:spcPct val="93000"/>
              </a:lnSpc>
              <a:spcBef>
                <a:spcPts val="0"/>
              </a:spcBef>
              <a:spcAft>
                <a:spcPts val="0"/>
              </a:spcAft>
              <a:buNone/>
            </a:pPr>
            <a:r>
              <a:rPr lang="en-US" sz="2000" b="1" i="0" u="none" strike="noStrike" cap="none">
                <a:solidFill>
                  <a:schemeClr val="lt1"/>
                </a:solidFill>
                <a:latin typeface="Arial"/>
                <a:ea typeface="Arial"/>
                <a:cs typeface="Arial"/>
                <a:sym typeface="Arial"/>
              </a:rPr>
              <a:t>Group No: 17</a:t>
            </a:r>
            <a:endParaRPr/>
          </a:p>
          <a:p>
            <a:pPr marL="0" marR="0" lvl="0" indent="0" algn="l" rtl="0">
              <a:lnSpc>
                <a:spcPct val="93000"/>
              </a:lnSpc>
              <a:spcBef>
                <a:spcPts val="2200"/>
              </a:spcBef>
              <a:spcAft>
                <a:spcPts val="0"/>
              </a:spcAft>
              <a:buNone/>
            </a:pPr>
            <a:r>
              <a:rPr lang="en-US" sz="1800" b="1" i="0" u="none" strike="noStrike" cap="none">
                <a:solidFill>
                  <a:schemeClr val="lt1"/>
                </a:solidFill>
                <a:latin typeface="Arial"/>
                <a:ea typeface="Arial"/>
                <a:cs typeface="Arial"/>
                <a:sym typeface="Arial"/>
              </a:rPr>
              <a:t>Team Members</a:t>
            </a:r>
            <a:endParaRPr sz="1800" b="0" i="0" u="none" strike="noStrike" cap="none">
              <a:solidFill>
                <a:schemeClr val="lt1"/>
              </a:solidFill>
              <a:latin typeface="Arial"/>
              <a:ea typeface="Arial"/>
              <a:cs typeface="Arial"/>
              <a:sym typeface="Arial"/>
            </a:endParaRPr>
          </a:p>
          <a:p>
            <a:pPr marL="0" marR="0" lvl="0" indent="0" algn="l" rtl="0">
              <a:lnSpc>
                <a:spcPct val="93000"/>
              </a:lnSpc>
              <a:spcBef>
                <a:spcPts val="2200"/>
              </a:spcBef>
              <a:spcAft>
                <a:spcPts val="0"/>
              </a:spcAft>
              <a:buNone/>
            </a:pPr>
            <a:r>
              <a:rPr lang="en-US" sz="1800" b="0" i="0" u="none" strike="noStrike" cap="none">
                <a:solidFill>
                  <a:schemeClr val="lt1"/>
                </a:solidFill>
                <a:latin typeface="Arial"/>
                <a:ea typeface="Arial"/>
                <a:cs typeface="Arial"/>
                <a:sym typeface="Arial"/>
              </a:rPr>
              <a:t>Chandrasekhar B</a:t>
            </a:r>
            <a:endParaRPr/>
          </a:p>
          <a:p>
            <a:pPr marL="0" marR="0" lvl="0" indent="0" algn="l" rtl="0">
              <a:lnSpc>
                <a:spcPct val="93000"/>
              </a:lnSpc>
              <a:spcBef>
                <a:spcPts val="2200"/>
              </a:spcBef>
              <a:spcAft>
                <a:spcPts val="0"/>
              </a:spcAft>
              <a:buNone/>
            </a:pPr>
            <a:r>
              <a:rPr lang="en-US" sz="1800" b="0" i="0" u="none" strike="noStrike" cap="none">
                <a:solidFill>
                  <a:schemeClr val="lt1"/>
                </a:solidFill>
                <a:latin typeface="Arial"/>
                <a:ea typeface="Arial"/>
                <a:cs typeface="Arial"/>
                <a:sym typeface="Arial"/>
              </a:rPr>
              <a:t>K Kasi Viswanath</a:t>
            </a:r>
            <a:endParaRPr/>
          </a:p>
          <a:p>
            <a:pPr marL="0" marR="0" lvl="0" indent="0" algn="l" rtl="0">
              <a:lnSpc>
                <a:spcPct val="93000"/>
              </a:lnSpc>
              <a:spcBef>
                <a:spcPts val="2200"/>
              </a:spcBef>
              <a:spcAft>
                <a:spcPts val="0"/>
              </a:spcAft>
              <a:buNone/>
            </a:pPr>
            <a:endParaRPr sz="1000" b="0" i="0" u="none" strike="noStrike" cap="non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87" name="Google Shape;187;p10"/>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188" name="Google Shape;188;p10"/>
          <p:cNvSpPr txBox="1"/>
          <p:nvPr/>
        </p:nvSpPr>
        <p:spPr>
          <a:xfrm>
            <a:off x="544513" y="215901"/>
            <a:ext cx="11316183" cy="749300"/>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a:solidFill>
                  <a:schemeClr val="dk1"/>
                </a:solidFill>
                <a:latin typeface="Times New Roman"/>
                <a:ea typeface="Times New Roman"/>
                <a:cs typeface="Times New Roman"/>
                <a:sym typeface="Times New Roman"/>
              </a:rPr>
              <a:t>ROUGE Scores for </a:t>
            </a:r>
            <a:r>
              <a:rPr lang="en-US" sz="3200" b="1" i="0" u="none" strike="noStrike">
                <a:solidFill>
                  <a:schemeClr val="dk1"/>
                </a:solidFill>
                <a:latin typeface="Times New Roman"/>
                <a:ea typeface="Times New Roman"/>
                <a:cs typeface="Times New Roman"/>
                <a:sym typeface="Times New Roman"/>
              </a:rPr>
              <a:t>Email Subject Line Generation</a:t>
            </a:r>
            <a:endParaRPr sz="3200" b="1">
              <a:solidFill>
                <a:schemeClr val="dk1"/>
              </a:solidFill>
              <a:latin typeface="Times New Roman"/>
              <a:ea typeface="Times New Roman"/>
              <a:cs typeface="Times New Roman"/>
              <a:sym typeface="Times New Roman"/>
            </a:endParaRPr>
          </a:p>
        </p:txBody>
      </p:sp>
      <p:pic>
        <p:nvPicPr>
          <p:cNvPr id="189" name="Google Shape;189;p10"/>
          <p:cNvPicPr preferRelativeResize="0"/>
          <p:nvPr/>
        </p:nvPicPr>
        <p:blipFill rotWithShape="1">
          <a:blip r:embed="rId4">
            <a:alphaModFix/>
          </a:blip>
          <a:srcRect/>
          <a:stretch/>
        </p:blipFill>
        <p:spPr>
          <a:xfrm>
            <a:off x="544512" y="1147762"/>
            <a:ext cx="5379209" cy="4842221"/>
          </a:xfrm>
          <a:prstGeom prst="rect">
            <a:avLst/>
          </a:prstGeom>
          <a:noFill/>
          <a:ln>
            <a:noFill/>
          </a:ln>
        </p:spPr>
      </p:pic>
      <p:pic>
        <p:nvPicPr>
          <p:cNvPr id="190" name="Google Shape;190;p10"/>
          <p:cNvPicPr preferRelativeResize="0"/>
          <p:nvPr/>
        </p:nvPicPr>
        <p:blipFill rotWithShape="1">
          <a:blip r:embed="rId5">
            <a:alphaModFix/>
          </a:blip>
          <a:srcRect/>
          <a:stretch/>
        </p:blipFill>
        <p:spPr>
          <a:xfrm>
            <a:off x="6096001" y="1147762"/>
            <a:ext cx="5551486" cy="484222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11"/>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196" name="Google Shape;196;p11"/>
          <p:cNvSpPr txBox="1"/>
          <p:nvPr/>
        </p:nvSpPr>
        <p:spPr>
          <a:xfrm>
            <a:off x="689114" y="215900"/>
            <a:ext cx="11065564" cy="936625"/>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dirty="0">
                <a:solidFill>
                  <a:schemeClr val="dk1"/>
                </a:solidFill>
                <a:latin typeface="Times New Roman"/>
                <a:ea typeface="Times New Roman"/>
                <a:cs typeface="Times New Roman"/>
                <a:sym typeface="Times New Roman"/>
              </a:rPr>
              <a:t>Sample Output Results for </a:t>
            </a:r>
            <a:r>
              <a:rPr lang="en-US" sz="3200" b="1" i="0" u="none" strike="noStrike" dirty="0">
                <a:solidFill>
                  <a:schemeClr val="dk1"/>
                </a:solidFill>
                <a:latin typeface="Times New Roman"/>
                <a:ea typeface="Times New Roman"/>
                <a:cs typeface="Times New Roman"/>
                <a:sym typeface="Times New Roman"/>
              </a:rPr>
              <a:t>Email Subject Line Generation</a:t>
            </a:r>
            <a:endParaRPr sz="3200" b="1" dirty="0">
              <a:solidFill>
                <a:schemeClr val="dk1"/>
              </a:solidFill>
              <a:latin typeface="Times New Roman"/>
              <a:ea typeface="Times New Roman"/>
              <a:cs typeface="Times New Roman"/>
              <a:sym typeface="Times New Roman"/>
            </a:endParaRPr>
          </a:p>
        </p:txBody>
      </p:sp>
      <p:pic>
        <p:nvPicPr>
          <p:cNvPr id="197" name="Google Shape;197;p11"/>
          <p:cNvPicPr preferRelativeResize="0"/>
          <p:nvPr/>
        </p:nvPicPr>
        <p:blipFill rotWithShape="1">
          <a:blip r:embed="rId4">
            <a:alphaModFix/>
          </a:blip>
          <a:srcRect/>
          <a:stretch/>
        </p:blipFill>
        <p:spPr>
          <a:xfrm>
            <a:off x="689114" y="1079499"/>
            <a:ext cx="10919790" cy="479121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Google Shape;202;p12"/>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03" name="Google Shape;203;p12"/>
          <p:cNvSpPr txBox="1"/>
          <p:nvPr/>
        </p:nvSpPr>
        <p:spPr>
          <a:xfrm>
            <a:off x="347248" y="299278"/>
            <a:ext cx="11497503" cy="763588"/>
          </a:xfrm>
          <a:prstGeom prst="rect">
            <a:avLst/>
          </a:prstGeom>
          <a:noFill/>
          <a:ln>
            <a:noFill/>
          </a:ln>
        </p:spPr>
        <p:txBody>
          <a:bodyPr spcFirstLastPara="1" wrap="square" lIns="91425" tIns="1777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i="0" u="none" strike="noStrike">
                <a:solidFill>
                  <a:schemeClr val="dk1"/>
                </a:solidFill>
                <a:latin typeface="Times New Roman"/>
                <a:ea typeface="Times New Roman"/>
                <a:cs typeface="Times New Roman"/>
                <a:sym typeface="Times New Roman"/>
              </a:rPr>
              <a:t>Question Answering on AIML Queries</a:t>
            </a:r>
            <a:endParaRPr sz="3200" b="1">
              <a:solidFill>
                <a:schemeClr val="dk1"/>
              </a:solidFill>
              <a:latin typeface="Times New Roman"/>
              <a:ea typeface="Times New Roman"/>
              <a:cs typeface="Times New Roman"/>
              <a:sym typeface="Times New Roman"/>
            </a:endParaRPr>
          </a:p>
        </p:txBody>
      </p:sp>
      <p:sp>
        <p:nvSpPr>
          <p:cNvPr id="204" name="Google Shape;204;p12"/>
          <p:cNvSpPr txBox="1"/>
          <p:nvPr/>
        </p:nvSpPr>
        <p:spPr>
          <a:xfrm>
            <a:off x="347248" y="1073347"/>
            <a:ext cx="11330608" cy="58663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0" i="0">
                <a:solidFill>
                  <a:srgbClr val="1F2328"/>
                </a:solidFill>
                <a:latin typeface="Arial"/>
                <a:ea typeface="Arial"/>
                <a:cs typeface="Arial"/>
                <a:sym typeface="Arial"/>
              </a:rPr>
              <a:t>Building on the experience gained from the first task, this task focuses on developing a domain-specific GPT variant model to answer questions related to the AIML course. Pretrained models often perform well on general tasks but may struggle with domain-specific queries. To address this, the model needs to be fine-tuned on a dataset specifically tailored to AIML topics.</a:t>
            </a:r>
            <a:endParaRPr/>
          </a:p>
          <a:p>
            <a:pPr marL="0" marR="0" lvl="0" indent="0" algn="l" rtl="0">
              <a:lnSpc>
                <a:spcPct val="150000"/>
              </a:lnSpc>
              <a:spcBef>
                <a:spcPts val="0"/>
              </a:spcBef>
              <a:spcAft>
                <a:spcPts val="0"/>
              </a:spcAft>
              <a:buNone/>
            </a:pPr>
            <a:endParaRPr sz="1800" b="0" i="0">
              <a:solidFill>
                <a:srgbClr val="1F2328"/>
              </a:solidFill>
              <a:latin typeface="Arial"/>
              <a:ea typeface="Arial"/>
              <a:cs typeface="Arial"/>
              <a:sym typeface="Arial"/>
            </a:endParaRPr>
          </a:p>
          <a:p>
            <a:pPr marL="0" marR="0" lvl="0" indent="0" algn="l" rtl="0">
              <a:lnSpc>
                <a:spcPct val="150000"/>
              </a:lnSpc>
              <a:spcBef>
                <a:spcPts val="0"/>
              </a:spcBef>
              <a:spcAft>
                <a:spcPts val="0"/>
              </a:spcAft>
              <a:buNone/>
            </a:pPr>
            <a:r>
              <a:rPr lang="en-US" sz="1800" b="1" i="0">
                <a:solidFill>
                  <a:srgbClr val="1F2328"/>
                </a:solidFill>
                <a:latin typeface="Arial"/>
                <a:ea typeface="Arial"/>
                <a:cs typeface="Arial"/>
                <a:sym typeface="Arial"/>
              </a:rPr>
              <a:t>Key Aspects:</a:t>
            </a:r>
            <a:endParaRPr sz="1800" b="0" i="0">
              <a:solidFill>
                <a:srgbClr val="1F2328"/>
              </a:solidFill>
              <a:latin typeface="Arial"/>
              <a:ea typeface="Arial"/>
              <a:cs typeface="Arial"/>
              <a:sym typeface="Arial"/>
            </a:endParaRPr>
          </a:p>
          <a:p>
            <a:pPr marL="742950" marR="0" lvl="1" indent="-285750" algn="l" rtl="0">
              <a:lnSpc>
                <a:spcPct val="150000"/>
              </a:lnSpc>
              <a:spcBef>
                <a:spcPts val="0"/>
              </a:spcBef>
              <a:spcAft>
                <a:spcPts val="0"/>
              </a:spcAft>
              <a:buClr>
                <a:srgbClr val="1F2328"/>
              </a:buClr>
              <a:buSzPts val="1800"/>
              <a:buFont typeface="Noto Sans Symbols"/>
              <a:buChar char="⮚"/>
            </a:pPr>
            <a:r>
              <a:rPr lang="en-US" sz="1800" b="1" i="0" u="none" strike="noStrike" cap="none">
                <a:solidFill>
                  <a:srgbClr val="1F2328"/>
                </a:solidFill>
                <a:latin typeface="Arial"/>
                <a:ea typeface="Arial"/>
                <a:cs typeface="Arial"/>
                <a:sym typeface="Arial"/>
              </a:rPr>
              <a:t>Domain-Specific Modeling:</a:t>
            </a:r>
            <a:r>
              <a:rPr lang="en-US" sz="1800" b="0" i="0" u="none" strike="noStrike" cap="none">
                <a:solidFill>
                  <a:srgbClr val="1F2328"/>
                </a:solidFill>
                <a:latin typeface="Arial"/>
                <a:ea typeface="Arial"/>
                <a:cs typeface="Arial"/>
                <a:sym typeface="Arial"/>
              </a:rPr>
              <a:t> Fine-tune a GPT variant model to improve its ability to handle AIML-related questions.</a:t>
            </a:r>
            <a:endParaRPr/>
          </a:p>
          <a:p>
            <a:pPr marL="742950" marR="0" lvl="1" indent="-285750" algn="l" rtl="0">
              <a:lnSpc>
                <a:spcPct val="150000"/>
              </a:lnSpc>
              <a:spcBef>
                <a:spcPts val="0"/>
              </a:spcBef>
              <a:spcAft>
                <a:spcPts val="0"/>
              </a:spcAft>
              <a:buClr>
                <a:srgbClr val="1F2328"/>
              </a:buClr>
              <a:buSzPts val="1800"/>
              <a:buFont typeface="Noto Sans Symbols"/>
              <a:buChar char="⮚"/>
            </a:pPr>
            <a:r>
              <a:rPr lang="en-US" sz="1800" b="1" i="0" u="none" strike="noStrike" cap="none">
                <a:solidFill>
                  <a:srgbClr val="1F2328"/>
                </a:solidFill>
                <a:latin typeface="Arial"/>
                <a:ea typeface="Arial"/>
                <a:cs typeface="Arial"/>
                <a:sym typeface="Arial"/>
              </a:rPr>
              <a:t>Dataset Creation:</a:t>
            </a:r>
            <a:r>
              <a:rPr lang="en-US" sz="1800" b="0" i="0" u="none" strike="noStrike" cap="none">
                <a:solidFill>
                  <a:srgbClr val="1F2328"/>
                </a:solidFill>
                <a:latin typeface="Arial"/>
                <a:ea typeface="Arial"/>
                <a:cs typeface="Arial"/>
                <a:sym typeface="Arial"/>
              </a:rPr>
              <a:t> Collaborate to build a relevant dataset specifically for AIML questions.</a:t>
            </a:r>
            <a:endParaRPr/>
          </a:p>
          <a:p>
            <a:pPr marL="742950" marR="0" lvl="1" indent="-285750" algn="l" rtl="0">
              <a:lnSpc>
                <a:spcPct val="150000"/>
              </a:lnSpc>
              <a:spcBef>
                <a:spcPts val="0"/>
              </a:spcBef>
              <a:spcAft>
                <a:spcPts val="0"/>
              </a:spcAft>
              <a:buClr>
                <a:srgbClr val="1F2328"/>
              </a:buClr>
              <a:buSzPts val="1800"/>
              <a:buFont typeface="Noto Sans Symbols"/>
              <a:buChar char="⮚"/>
            </a:pPr>
            <a:r>
              <a:rPr lang="en-US" sz="1800" b="1" i="0" u="none" strike="noStrike" cap="none">
                <a:solidFill>
                  <a:srgbClr val="1F2328"/>
                </a:solidFill>
                <a:latin typeface="Arial"/>
                <a:ea typeface="Arial"/>
                <a:cs typeface="Arial"/>
                <a:sym typeface="Arial"/>
              </a:rPr>
              <a:t>Performance Evaluation:</a:t>
            </a:r>
            <a:r>
              <a:rPr lang="en-US" sz="1800" b="0" i="0" u="none" strike="noStrike" cap="none">
                <a:solidFill>
                  <a:srgbClr val="1F2328"/>
                </a:solidFill>
                <a:latin typeface="Arial"/>
                <a:ea typeface="Arial"/>
                <a:cs typeface="Arial"/>
                <a:sym typeface="Arial"/>
              </a:rPr>
              <a:t> Assess the model's effectiveness by testing it on new, unseen AIML queries.</a:t>
            </a:r>
            <a:endParaRPr/>
          </a:p>
          <a:p>
            <a:pPr marL="457200" marR="0" lvl="1" indent="0" algn="l" rtl="0">
              <a:lnSpc>
                <a:spcPct val="150000"/>
              </a:lnSpc>
              <a:spcBef>
                <a:spcPts val="0"/>
              </a:spcBef>
              <a:spcAft>
                <a:spcPts val="0"/>
              </a:spcAft>
              <a:buNone/>
            </a:pPr>
            <a:endParaRPr sz="1800" b="0" i="0" u="none" strike="noStrike" cap="none">
              <a:solidFill>
                <a:srgbClr val="1F2328"/>
              </a:solidFill>
              <a:latin typeface="Arial"/>
              <a:ea typeface="Arial"/>
              <a:cs typeface="Arial"/>
              <a:sym typeface="Arial"/>
            </a:endParaRPr>
          </a:p>
          <a:p>
            <a:pPr marL="0" marR="0" lvl="0" indent="0" algn="l" rtl="0">
              <a:lnSpc>
                <a:spcPct val="150000"/>
              </a:lnSpc>
              <a:spcBef>
                <a:spcPts val="0"/>
              </a:spcBef>
              <a:spcAft>
                <a:spcPts val="0"/>
              </a:spcAft>
              <a:buNone/>
            </a:pPr>
            <a:r>
              <a:rPr lang="en-US" sz="1800" b="0" i="0">
                <a:solidFill>
                  <a:srgbClr val="1F2328"/>
                </a:solidFill>
                <a:latin typeface="Arial"/>
                <a:ea typeface="Arial"/>
                <a:cs typeface="Arial"/>
                <a:sym typeface="Arial"/>
              </a:rPr>
              <a:t>This task provides an opportunity to refine model finetuning techniques, develop domain-specific datasets, and evaluate the model’s performance in answering specialized questions.</a:t>
            </a:r>
            <a:endParaRPr/>
          </a:p>
          <a:p>
            <a:pPr marL="0" marR="0" lvl="0" indent="0" algn="l" rtl="0">
              <a:lnSpc>
                <a:spcPct val="150000"/>
              </a:lnSpc>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13"/>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10" name="Google Shape;210;p13"/>
          <p:cNvSpPr txBox="1"/>
          <p:nvPr/>
        </p:nvSpPr>
        <p:spPr>
          <a:xfrm>
            <a:off x="347248" y="299278"/>
            <a:ext cx="11497503" cy="763588"/>
          </a:xfrm>
          <a:prstGeom prst="rect">
            <a:avLst/>
          </a:prstGeom>
          <a:noFill/>
          <a:ln>
            <a:noFill/>
          </a:ln>
        </p:spPr>
        <p:txBody>
          <a:bodyPr spcFirstLastPara="1" wrap="square" lIns="91425" tIns="1777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i="0" u="none" strike="noStrike">
                <a:solidFill>
                  <a:schemeClr val="dk1"/>
                </a:solidFill>
                <a:latin typeface="Times New Roman"/>
                <a:ea typeface="Times New Roman"/>
                <a:cs typeface="Times New Roman"/>
                <a:sym typeface="Times New Roman"/>
              </a:rPr>
              <a:t>Question Answering on AIML Queries </a:t>
            </a:r>
            <a:r>
              <a:rPr lang="en-US" sz="3200" b="1">
                <a:solidFill>
                  <a:schemeClr val="dk1"/>
                </a:solidFill>
                <a:latin typeface="Times New Roman"/>
                <a:ea typeface="Times New Roman"/>
                <a:cs typeface="Times New Roman"/>
                <a:sym typeface="Times New Roman"/>
              </a:rPr>
              <a:t>dataset info</a:t>
            </a:r>
            <a:endParaRPr/>
          </a:p>
        </p:txBody>
      </p:sp>
      <p:sp>
        <p:nvSpPr>
          <p:cNvPr id="211" name="Google Shape;211;p13"/>
          <p:cNvSpPr txBox="1"/>
          <p:nvPr/>
        </p:nvSpPr>
        <p:spPr>
          <a:xfrm>
            <a:off x="503583" y="1460827"/>
            <a:ext cx="11497503" cy="5450851"/>
          </a:xfrm>
          <a:prstGeom prst="rect">
            <a:avLst/>
          </a:prstGeom>
          <a:noFill/>
          <a:ln>
            <a:noFill/>
          </a:ln>
        </p:spPr>
        <p:txBody>
          <a:bodyPr spcFirstLastPara="1" wrap="square" lIns="91425" tIns="45700" rIns="91425" bIns="45700" anchor="t" anchorCtr="0">
            <a:spAutoFit/>
          </a:bodyPr>
          <a:lstStyle/>
          <a:p>
            <a:pPr marL="0" marR="0" lvl="0" indent="-114300" algn="l" rtl="0">
              <a:lnSpc>
                <a:spcPct val="150000"/>
              </a:lnSpc>
              <a:spcBef>
                <a:spcPts val="0"/>
              </a:spcBef>
              <a:spcAft>
                <a:spcPts val="0"/>
              </a:spcAft>
              <a:buClr>
                <a:srgbClr val="1F2328"/>
              </a:buClr>
              <a:buSzPts val="1800"/>
              <a:buFont typeface="Arial"/>
              <a:buChar char="•"/>
            </a:pPr>
            <a:r>
              <a:rPr lang="en-US" sz="1800" b="1" i="0">
                <a:solidFill>
                  <a:srgbClr val="1F2328"/>
                </a:solidFill>
                <a:latin typeface="Arial"/>
                <a:ea typeface="Arial"/>
                <a:cs typeface="Arial"/>
                <a:sym typeface="Arial"/>
              </a:rPr>
              <a:t>Dataset:</a:t>
            </a:r>
            <a:r>
              <a:rPr lang="en-US" sz="1800" b="0" i="0">
                <a:solidFill>
                  <a:srgbClr val="1F2328"/>
                </a:solidFill>
                <a:latin typeface="Arial"/>
                <a:ea typeface="Arial"/>
                <a:cs typeface="Arial"/>
                <a:sym typeface="Arial"/>
              </a:rPr>
              <a:t> </a:t>
            </a:r>
            <a:r>
              <a:rPr lang="en-US" sz="1800" b="0" i="0" u="sng">
                <a:solidFill>
                  <a:srgbClr val="1F2328"/>
                </a:solidFill>
                <a:latin typeface="Arial"/>
                <a:ea typeface="Arial"/>
                <a:cs typeface="Arial"/>
                <a:sym typeface="Arial"/>
                <a:hlinkClick r:id="rId4">
                  <a:extLst>
                    <a:ext uri="{A12FA001-AC4F-418D-AE19-62706E023703}">
                      <ahyp:hlinkClr xmlns:ahyp="http://schemas.microsoft.com/office/drawing/2018/hyperlinkcolor" val="tx"/>
                    </a:ext>
                  </a:extLst>
                </a:hlinkClick>
              </a:rPr>
              <a:t>AIML QA Corpus</a:t>
            </a:r>
            <a:endParaRPr sz="1800" b="0" i="0">
              <a:solidFill>
                <a:srgbClr val="1F2328"/>
              </a:solidFill>
              <a:latin typeface="Arial"/>
              <a:ea typeface="Arial"/>
              <a:cs typeface="Arial"/>
              <a:sym typeface="Arial"/>
            </a:endParaRPr>
          </a:p>
          <a:p>
            <a:pPr marL="0" marR="0" lvl="0" indent="-114300" algn="l" rtl="0">
              <a:lnSpc>
                <a:spcPct val="150000"/>
              </a:lnSpc>
              <a:spcBef>
                <a:spcPts val="0"/>
              </a:spcBef>
              <a:spcAft>
                <a:spcPts val="0"/>
              </a:spcAft>
              <a:buClr>
                <a:srgbClr val="1F2328"/>
              </a:buClr>
              <a:buSzPts val="1800"/>
              <a:buFont typeface="Arial"/>
              <a:buChar char="•"/>
            </a:pPr>
            <a:r>
              <a:rPr lang="en-US" sz="1800" b="1" i="0">
                <a:solidFill>
                  <a:srgbClr val="1F2328"/>
                </a:solidFill>
                <a:latin typeface="Arial"/>
                <a:ea typeface="Arial"/>
                <a:cs typeface="Arial"/>
                <a:sym typeface="Arial"/>
              </a:rPr>
              <a:t>Description:</a:t>
            </a:r>
            <a:endParaRPr sz="1800" b="0" i="0">
              <a:solidFill>
                <a:srgbClr val="1F2328"/>
              </a:solidFill>
              <a:latin typeface="Arial"/>
              <a:ea typeface="Arial"/>
              <a:cs typeface="Arial"/>
              <a:sym typeface="Arial"/>
            </a:endParaRPr>
          </a:p>
          <a:p>
            <a:pPr marL="742950" marR="0" lvl="1" indent="-285750" algn="l" rtl="0">
              <a:lnSpc>
                <a:spcPct val="150000"/>
              </a:lnSpc>
              <a:spcBef>
                <a:spcPts val="0"/>
              </a:spcBef>
              <a:spcAft>
                <a:spcPts val="0"/>
              </a:spcAft>
              <a:buClr>
                <a:srgbClr val="1F2328"/>
              </a:buClr>
              <a:buSzPts val="1800"/>
              <a:buFont typeface="Noto Sans Symbols"/>
              <a:buChar char="⮚"/>
            </a:pPr>
            <a:r>
              <a:rPr lang="en-US" sz="1800" b="1" i="0" u="none" strike="noStrike" cap="none">
                <a:solidFill>
                  <a:srgbClr val="1F2328"/>
                </a:solidFill>
                <a:latin typeface="Arial"/>
                <a:ea typeface="Arial"/>
                <a:cs typeface="Arial"/>
                <a:sym typeface="Arial"/>
              </a:rPr>
              <a:t>Creation:</a:t>
            </a:r>
            <a:r>
              <a:rPr lang="en-US" sz="1800" b="0" i="0" u="none" strike="noStrike" cap="none">
                <a:solidFill>
                  <a:srgbClr val="1F2328"/>
                </a:solidFill>
                <a:latin typeface="Arial"/>
                <a:ea typeface="Arial"/>
                <a:cs typeface="Arial"/>
                <a:sym typeface="Arial"/>
              </a:rPr>
              <a:t> This dataset will be curated collaboratively by all teams participating in the AIML course's NLP projects.</a:t>
            </a:r>
            <a:endParaRPr/>
          </a:p>
          <a:p>
            <a:pPr marL="742950" marR="0" lvl="1" indent="-285750" algn="l" rtl="0">
              <a:lnSpc>
                <a:spcPct val="150000"/>
              </a:lnSpc>
              <a:spcBef>
                <a:spcPts val="0"/>
              </a:spcBef>
              <a:spcAft>
                <a:spcPts val="0"/>
              </a:spcAft>
              <a:buClr>
                <a:srgbClr val="1F2328"/>
              </a:buClr>
              <a:buSzPts val="1800"/>
              <a:buFont typeface="Noto Sans Symbols"/>
              <a:buChar char="⮚"/>
            </a:pPr>
            <a:r>
              <a:rPr lang="en-US" sz="1800" b="1" i="0" u="none" strike="noStrike" cap="none">
                <a:solidFill>
                  <a:srgbClr val="1F2328"/>
                </a:solidFill>
                <a:latin typeface="Arial"/>
                <a:ea typeface="Arial"/>
                <a:cs typeface="Arial"/>
                <a:sym typeface="Arial"/>
              </a:rPr>
              <a:t>Content:</a:t>
            </a:r>
            <a:r>
              <a:rPr lang="en-US" sz="1800" b="0" i="0" u="none" strike="noStrike" cap="none">
                <a:solidFill>
                  <a:srgbClr val="1F2328"/>
                </a:solidFill>
                <a:latin typeface="Arial"/>
                <a:ea typeface="Arial"/>
                <a:cs typeface="Arial"/>
                <a:sym typeface="Arial"/>
              </a:rPr>
              <a:t> Each team will contribute by answering a question bank of 250 questions, providing short 1-2 line answers which will be compiled into a CSV file.</a:t>
            </a:r>
            <a:endParaRPr/>
          </a:p>
          <a:p>
            <a:pPr marL="742950" marR="0" lvl="1" indent="-285750" algn="l" rtl="0">
              <a:lnSpc>
                <a:spcPct val="150000"/>
              </a:lnSpc>
              <a:spcBef>
                <a:spcPts val="0"/>
              </a:spcBef>
              <a:spcAft>
                <a:spcPts val="0"/>
              </a:spcAft>
              <a:buClr>
                <a:srgbClr val="1F2328"/>
              </a:buClr>
              <a:buSzPts val="1800"/>
              <a:buFont typeface="Noto Sans Symbols"/>
              <a:buChar char="⮚"/>
            </a:pPr>
            <a:r>
              <a:rPr lang="en-US" sz="1800" b="1" i="0" u="none" strike="noStrike" cap="none">
                <a:solidFill>
                  <a:srgbClr val="1F2328"/>
                </a:solidFill>
                <a:latin typeface="Arial"/>
                <a:ea typeface="Arial"/>
                <a:cs typeface="Arial"/>
                <a:sym typeface="Arial"/>
              </a:rPr>
              <a:t>Source:</a:t>
            </a:r>
            <a:r>
              <a:rPr lang="en-US" sz="1800" b="0" i="0" u="none" strike="noStrike" cap="none">
                <a:solidFill>
                  <a:srgbClr val="1F2328"/>
                </a:solidFill>
                <a:latin typeface="Arial"/>
                <a:ea typeface="Arial"/>
                <a:cs typeface="Arial"/>
                <a:sym typeface="Arial"/>
              </a:rPr>
              <a:t> Questions will be drawn from the AIML course material covered in lectures.</a:t>
            </a:r>
            <a:endParaRPr/>
          </a:p>
          <a:p>
            <a:pPr marL="742950" marR="0" lvl="1" indent="-285750" algn="l" rtl="0">
              <a:lnSpc>
                <a:spcPct val="150000"/>
              </a:lnSpc>
              <a:spcBef>
                <a:spcPts val="0"/>
              </a:spcBef>
              <a:spcAft>
                <a:spcPts val="0"/>
              </a:spcAft>
              <a:buClr>
                <a:srgbClr val="1F2328"/>
              </a:buClr>
              <a:buSzPts val="1800"/>
              <a:buFont typeface="Noto Sans Symbols"/>
              <a:buChar char="⮚"/>
            </a:pPr>
            <a:r>
              <a:rPr lang="en-US" sz="1800" b="1" i="0" u="none" strike="noStrike" cap="none">
                <a:solidFill>
                  <a:srgbClr val="1F2328"/>
                </a:solidFill>
                <a:latin typeface="Arial"/>
                <a:ea typeface="Arial"/>
                <a:cs typeface="Arial"/>
                <a:sym typeface="Arial"/>
              </a:rPr>
              <a:t>Deadline:</a:t>
            </a:r>
            <a:r>
              <a:rPr lang="en-US" sz="1800" b="0" i="0" u="none" strike="noStrike" cap="none">
                <a:solidFill>
                  <a:srgbClr val="1F2328"/>
                </a:solidFill>
                <a:latin typeface="Arial"/>
                <a:ea typeface="Arial"/>
                <a:cs typeface="Arial"/>
                <a:sym typeface="Arial"/>
              </a:rPr>
              <a:t> The dataset needs to be completed within 1 month of the project start date to allow enough time for QA model fine-tuning.</a:t>
            </a:r>
            <a:endParaRPr/>
          </a:p>
          <a:p>
            <a:pPr marL="742950" marR="0" lvl="1" indent="-285750" algn="l" rtl="0">
              <a:lnSpc>
                <a:spcPct val="150000"/>
              </a:lnSpc>
              <a:spcBef>
                <a:spcPts val="0"/>
              </a:spcBef>
              <a:spcAft>
                <a:spcPts val="0"/>
              </a:spcAft>
              <a:buClr>
                <a:srgbClr val="1F2328"/>
              </a:buClr>
              <a:buSzPts val="1800"/>
              <a:buFont typeface="Noto Sans Symbols"/>
              <a:buChar char="⮚"/>
            </a:pPr>
            <a:r>
              <a:rPr lang="en-US" sz="1800" b="1" i="0" u="none" strike="noStrike" cap="none">
                <a:solidFill>
                  <a:srgbClr val="1F2328"/>
                </a:solidFill>
                <a:latin typeface="Arial"/>
                <a:ea typeface="Arial"/>
                <a:cs typeface="Arial"/>
                <a:sym typeface="Arial"/>
              </a:rPr>
              <a:t>Post-Creation:</a:t>
            </a:r>
            <a:r>
              <a:rPr lang="en-US" sz="1800" b="0" i="0" u="none" strike="noStrike" cap="none">
                <a:solidFill>
                  <a:srgbClr val="1F2328"/>
                </a:solidFill>
                <a:latin typeface="Arial"/>
                <a:ea typeface="Arial"/>
                <a:cs typeface="Arial"/>
                <a:sym typeface="Arial"/>
              </a:rPr>
              <a:t> After dataset completion, a common train/dev/test split will be provided for further experimentation with the QA model.</a:t>
            </a:r>
            <a:endParaRPr/>
          </a:p>
          <a:p>
            <a:pPr marL="0" marR="0" lvl="0" indent="0" algn="l" rtl="0">
              <a:lnSpc>
                <a:spcPct val="150000"/>
              </a:lnSpc>
              <a:spcBef>
                <a:spcPts val="0"/>
              </a:spcBef>
              <a:spcAft>
                <a:spcPts val="0"/>
              </a:spcAft>
              <a:buNone/>
            </a:pPr>
            <a:r>
              <a:rPr lang="en-US" sz="1800" b="0" i="0">
                <a:solidFill>
                  <a:srgbClr val="1F2328"/>
                </a:solidFill>
                <a:latin typeface="Arial"/>
                <a:ea typeface="Arial"/>
                <a:cs typeface="Arial"/>
                <a:sym typeface="Arial"/>
              </a:rPr>
              <a:t>These datasets are essential for fine-tuning and evaluating the models for their respective tasks, providing a solid foundation for the project.</a:t>
            </a:r>
            <a:endParaRPr/>
          </a:p>
          <a:p>
            <a:pPr marL="0" marR="0" lvl="0" indent="0" algn="l" rtl="0">
              <a:lnSpc>
                <a:spcPct val="150000"/>
              </a:lnSpc>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14"/>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17" name="Google Shape;217;p14"/>
          <p:cNvSpPr txBox="1"/>
          <p:nvPr/>
        </p:nvSpPr>
        <p:spPr>
          <a:xfrm>
            <a:off x="267287" y="1589"/>
            <a:ext cx="11564661" cy="636587"/>
          </a:xfrm>
          <a:prstGeom prst="rect">
            <a:avLst/>
          </a:prstGeom>
          <a:noFill/>
          <a:ln>
            <a:noFill/>
          </a:ln>
        </p:spPr>
        <p:txBody>
          <a:bodyPr spcFirstLastPara="1" wrap="square" lIns="0" tIns="17775" rIns="0" bIns="0" anchor="b" anchorCtr="0">
            <a:noAutofit/>
          </a:bodyPr>
          <a:lstStyle/>
          <a:p>
            <a:pPr marL="0" marR="0" lvl="0" indent="0" algn="l" rtl="0">
              <a:lnSpc>
                <a:spcPct val="93000"/>
              </a:lnSpc>
              <a:spcBef>
                <a:spcPts val="0"/>
              </a:spcBef>
              <a:spcAft>
                <a:spcPts val="0"/>
              </a:spcAft>
              <a:buNone/>
            </a:pPr>
            <a:r>
              <a:rPr lang="en-US" sz="3000" b="1">
                <a:solidFill>
                  <a:srgbClr val="050505"/>
                </a:solidFill>
                <a:latin typeface="Times New Roman"/>
                <a:ea typeface="Times New Roman"/>
                <a:cs typeface="Times New Roman"/>
                <a:sym typeface="Times New Roman"/>
              </a:rPr>
              <a:t> LLM Model Fine-Tune for </a:t>
            </a:r>
            <a:r>
              <a:rPr lang="en-US" sz="3000" b="1" i="0" u="none" strike="noStrike">
                <a:solidFill>
                  <a:srgbClr val="050505"/>
                </a:solidFill>
                <a:latin typeface="Times New Roman"/>
                <a:ea typeface="Times New Roman"/>
                <a:cs typeface="Times New Roman"/>
                <a:sym typeface="Times New Roman"/>
              </a:rPr>
              <a:t>Question Answering on AIML Queries</a:t>
            </a:r>
            <a:endParaRPr sz="3000" b="1">
              <a:solidFill>
                <a:srgbClr val="050505"/>
              </a:solidFill>
              <a:latin typeface="Times New Roman"/>
              <a:ea typeface="Times New Roman"/>
              <a:cs typeface="Times New Roman"/>
              <a:sym typeface="Times New Roman"/>
            </a:endParaRPr>
          </a:p>
        </p:txBody>
      </p:sp>
      <p:pic>
        <p:nvPicPr>
          <p:cNvPr id="218" name="Google Shape;218;p14"/>
          <p:cNvPicPr preferRelativeResize="0"/>
          <p:nvPr/>
        </p:nvPicPr>
        <p:blipFill rotWithShape="1">
          <a:blip r:embed="rId4">
            <a:alphaModFix/>
          </a:blip>
          <a:srcRect/>
          <a:stretch/>
        </p:blipFill>
        <p:spPr>
          <a:xfrm>
            <a:off x="267287" y="1083211"/>
            <a:ext cx="11704320" cy="513661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Google Shape;223;p15"/>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24" name="Google Shape;224;p15"/>
          <p:cNvSpPr txBox="1"/>
          <p:nvPr/>
        </p:nvSpPr>
        <p:spPr>
          <a:xfrm>
            <a:off x="90055" y="196659"/>
            <a:ext cx="11054452" cy="582064"/>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a:solidFill>
                  <a:schemeClr val="dk1"/>
                </a:solidFill>
                <a:latin typeface="Times New Roman"/>
                <a:ea typeface="Times New Roman"/>
                <a:cs typeface="Times New Roman"/>
                <a:sym typeface="Times New Roman"/>
              </a:rPr>
              <a:t>Training Results for </a:t>
            </a:r>
            <a:r>
              <a:rPr lang="en-US" sz="3200" b="1" i="0" u="none" strike="noStrike">
                <a:solidFill>
                  <a:schemeClr val="dk1"/>
                </a:solidFill>
                <a:latin typeface="Times New Roman"/>
                <a:ea typeface="Times New Roman"/>
                <a:cs typeface="Times New Roman"/>
                <a:sym typeface="Times New Roman"/>
              </a:rPr>
              <a:t>Question Answering on AIML Queries</a:t>
            </a:r>
            <a:endParaRPr sz="3200" b="1">
              <a:solidFill>
                <a:schemeClr val="dk1"/>
              </a:solidFill>
              <a:latin typeface="Times New Roman"/>
              <a:ea typeface="Times New Roman"/>
              <a:cs typeface="Times New Roman"/>
              <a:sym typeface="Times New Roman"/>
            </a:endParaRPr>
          </a:p>
        </p:txBody>
      </p:sp>
      <p:pic>
        <p:nvPicPr>
          <p:cNvPr id="225" name="Google Shape;225;p15"/>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26" name="Google Shape;226;p15"/>
          <p:cNvSpPr txBox="1"/>
          <p:nvPr/>
        </p:nvSpPr>
        <p:spPr>
          <a:xfrm>
            <a:off x="429029" y="1086723"/>
            <a:ext cx="638175"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a:solidFill>
                  <a:srgbClr val="000000"/>
                </a:solidFill>
                <a:latin typeface="Arial"/>
                <a:ea typeface="Arial"/>
                <a:cs typeface="Arial"/>
                <a:sym typeface="Arial"/>
              </a:rPr>
              <a:t>GP2</a:t>
            </a:r>
            <a:endParaRPr/>
          </a:p>
        </p:txBody>
      </p:sp>
      <p:pic>
        <p:nvPicPr>
          <p:cNvPr id="227" name="Google Shape;227;p15"/>
          <p:cNvPicPr preferRelativeResize="0"/>
          <p:nvPr/>
        </p:nvPicPr>
        <p:blipFill rotWithShape="1">
          <a:blip r:embed="rId4">
            <a:alphaModFix/>
          </a:blip>
          <a:srcRect/>
          <a:stretch/>
        </p:blipFill>
        <p:spPr>
          <a:xfrm>
            <a:off x="3249637" y="1448363"/>
            <a:ext cx="2455219" cy="1238250"/>
          </a:xfrm>
          <a:prstGeom prst="rect">
            <a:avLst/>
          </a:prstGeom>
          <a:noFill/>
          <a:ln>
            <a:noFill/>
          </a:ln>
        </p:spPr>
      </p:pic>
      <p:sp>
        <p:nvSpPr>
          <p:cNvPr id="228" name="Google Shape;228;p15"/>
          <p:cNvSpPr txBox="1"/>
          <p:nvPr/>
        </p:nvSpPr>
        <p:spPr>
          <a:xfrm>
            <a:off x="3199522" y="1067674"/>
            <a:ext cx="1631950" cy="3841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dirty="0">
                <a:solidFill>
                  <a:srgbClr val="000000"/>
                </a:solidFill>
                <a:latin typeface="Arial"/>
                <a:ea typeface="Arial"/>
                <a:cs typeface="Arial"/>
                <a:sym typeface="Arial"/>
              </a:rPr>
              <a:t>BART Base</a:t>
            </a:r>
            <a:endParaRPr dirty="0"/>
          </a:p>
        </p:txBody>
      </p:sp>
      <p:sp>
        <p:nvSpPr>
          <p:cNvPr id="229" name="Google Shape;229;p15"/>
          <p:cNvSpPr txBox="1"/>
          <p:nvPr/>
        </p:nvSpPr>
        <p:spPr>
          <a:xfrm>
            <a:off x="5958074" y="1152803"/>
            <a:ext cx="1500187"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dirty="0">
                <a:solidFill>
                  <a:srgbClr val="000000"/>
                </a:solidFill>
                <a:latin typeface="Arial"/>
                <a:ea typeface="Arial"/>
                <a:cs typeface="Arial"/>
                <a:sym typeface="Arial"/>
              </a:rPr>
              <a:t>BART Large-CNN</a:t>
            </a:r>
            <a:endParaRPr dirty="0"/>
          </a:p>
        </p:txBody>
      </p:sp>
      <p:sp>
        <p:nvSpPr>
          <p:cNvPr id="230" name="Google Shape;230;p15"/>
          <p:cNvSpPr txBox="1"/>
          <p:nvPr/>
        </p:nvSpPr>
        <p:spPr>
          <a:xfrm>
            <a:off x="180975" y="3356254"/>
            <a:ext cx="1530350"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a:solidFill>
                  <a:srgbClr val="000000"/>
                </a:solidFill>
                <a:latin typeface="Arial"/>
                <a:ea typeface="Arial"/>
                <a:cs typeface="Arial"/>
                <a:sym typeface="Arial"/>
              </a:rPr>
              <a:t>T5 Base		</a:t>
            </a:r>
            <a:endParaRPr/>
          </a:p>
        </p:txBody>
      </p:sp>
      <p:sp>
        <p:nvSpPr>
          <p:cNvPr id="231" name="Google Shape;231;p15"/>
          <p:cNvSpPr txBox="1"/>
          <p:nvPr/>
        </p:nvSpPr>
        <p:spPr>
          <a:xfrm>
            <a:off x="2593975" y="3430867"/>
            <a:ext cx="1981200"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i="0">
                <a:solidFill>
                  <a:srgbClr val="1F2328"/>
                </a:solidFill>
                <a:latin typeface="Arial"/>
                <a:ea typeface="Arial"/>
                <a:cs typeface="Arial"/>
                <a:sym typeface="Arial"/>
              </a:rPr>
              <a:t>flan-t5-base</a:t>
            </a:r>
            <a:endParaRPr/>
          </a:p>
        </p:txBody>
      </p:sp>
      <p:pic>
        <p:nvPicPr>
          <p:cNvPr id="232" name="Google Shape;232;p15"/>
          <p:cNvPicPr preferRelativeResize="0"/>
          <p:nvPr/>
        </p:nvPicPr>
        <p:blipFill rotWithShape="1">
          <a:blip r:embed="rId5">
            <a:alphaModFix/>
          </a:blip>
          <a:srcRect/>
          <a:stretch/>
        </p:blipFill>
        <p:spPr>
          <a:xfrm>
            <a:off x="5975629" y="1484736"/>
            <a:ext cx="2676002" cy="1321324"/>
          </a:xfrm>
          <a:prstGeom prst="rect">
            <a:avLst/>
          </a:prstGeom>
          <a:noFill/>
          <a:ln>
            <a:noFill/>
          </a:ln>
        </p:spPr>
      </p:pic>
      <p:sp>
        <p:nvSpPr>
          <p:cNvPr id="233" name="Google Shape;233;p15"/>
          <p:cNvSpPr txBox="1"/>
          <p:nvPr/>
        </p:nvSpPr>
        <p:spPr>
          <a:xfrm>
            <a:off x="4946779" y="3429000"/>
            <a:ext cx="1981200"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a:solidFill>
                  <a:srgbClr val="000000"/>
                </a:solidFill>
                <a:latin typeface="Arial"/>
                <a:ea typeface="Arial"/>
                <a:cs typeface="Arial"/>
                <a:sym typeface="Arial"/>
              </a:rPr>
              <a:t>distilgpt2</a:t>
            </a:r>
            <a:endParaRPr/>
          </a:p>
        </p:txBody>
      </p:sp>
      <p:sp>
        <p:nvSpPr>
          <p:cNvPr id="234" name="Google Shape;234;p15"/>
          <p:cNvSpPr txBox="1"/>
          <p:nvPr/>
        </p:nvSpPr>
        <p:spPr>
          <a:xfrm>
            <a:off x="8904849" y="1211165"/>
            <a:ext cx="3599812" cy="468313"/>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1">
                <a:solidFill>
                  <a:schemeClr val="dk1"/>
                </a:solidFill>
                <a:latin typeface="Arial"/>
                <a:ea typeface="Arial"/>
                <a:cs typeface="Arial"/>
                <a:sym typeface="Arial"/>
              </a:rPr>
              <a:t>GPT2-Medium</a:t>
            </a:r>
            <a:endParaRPr/>
          </a:p>
        </p:txBody>
      </p:sp>
      <p:pic>
        <p:nvPicPr>
          <p:cNvPr id="235" name="Google Shape;235;p15"/>
          <p:cNvPicPr preferRelativeResize="0"/>
          <p:nvPr/>
        </p:nvPicPr>
        <p:blipFill rotWithShape="1">
          <a:blip r:embed="rId6">
            <a:alphaModFix/>
          </a:blip>
          <a:srcRect/>
          <a:stretch/>
        </p:blipFill>
        <p:spPr>
          <a:xfrm>
            <a:off x="429029" y="1406825"/>
            <a:ext cx="2499720" cy="1321325"/>
          </a:xfrm>
          <a:prstGeom prst="rect">
            <a:avLst/>
          </a:prstGeom>
          <a:noFill/>
          <a:ln>
            <a:noFill/>
          </a:ln>
        </p:spPr>
      </p:pic>
      <p:pic>
        <p:nvPicPr>
          <p:cNvPr id="236" name="Google Shape;236;p15"/>
          <p:cNvPicPr preferRelativeResize="0"/>
          <p:nvPr/>
        </p:nvPicPr>
        <p:blipFill rotWithShape="1">
          <a:blip r:embed="rId7">
            <a:alphaModFix/>
          </a:blip>
          <a:srcRect/>
          <a:stretch/>
        </p:blipFill>
        <p:spPr>
          <a:xfrm>
            <a:off x="4946779" y="3859491"/>
            <a:ext cx="2298441" cy="1787343"/>
          </a:xfrm>
          <a:prstGeom prst="rect">
            <a:avLst/>
          </a:prstGeom>
          <a:noFill/>
          <a:ln>
            <a:noFill/>
          </a:ln>
        </p:spPr>
      </p:pic>
      <p:pic>
        <p:nvPicPr>
          <p:cNvPr id="237" name="Google Shape;237;p15"/>
          <p:cNvPicPr preferRelativeResize="0"/>
          <p:nvPr/>
        </p:nvPicPr>
        <p:blipFill rotWithShape="1">
          <a:blip r:embed="rId8">
            <a:alphaModFix/>
          </a:blip>
          <a:srcRect/>
          <a:stretch/>
        </p:blipFill>
        <p:spPr>
          <a:xfrm>
            <a:off x="8904849" y="1549139"/>
            <a:ext cx="2948219" cy="1238250"/>
          </a:xfrm>
          <a:prstGeom prst="rect">
            <a:avLst/>
          </a:prstGeom>
          <a:noFill/>
          <a:ln>
            <a:noFill/>
          </a:ln>
        </p:spPr>
      </p:pic>
      <p:pic>
        <p:nvPicPr>
          <p:cNvPr id="238" name="Google Shape;238;p15"/>
          <p:cNvPicPr preferRelativeResize="0"/>
          <p:nvPr/>
        </p:nvPicPr>
        <p:blipFill rotWithShape="1">
          <a:blip r:embed="rId9">
            <a:alphaModFix/>
          </a:blip>
          <a:srcRect/>
          <a:stretch/>
        </p:blipFill>
        <p:spPr>
          <a:xfrm>
            <a:off x="215696" y="3826857"/>
            <a:ext cx="2247547" cy="1765119"/>
          </a:xfrm>
          <a:prstGeom prst="rect">
            <a:avLst/>
          </a:prstGeom>
          <a:noFill/>
          <a:ln>
            <a:noFill/>
          </a:ln>
        </p:spPr>
      </p:pic>
      <p:pic>
        <p:nvPicPr>
          <p:cNvPr id="239" name="Google Shape;239;p15"/>
          <p:cNvPicPr preferRelativeResize="0"/>
          <p:nvPr/>
        </p:nvPicPr>
        <p:blipFill rotWithShape="1">
          <a:blip r:embed="rId10">
            <a:alphaModFix/>
          </a:blip>
          <a:srcRect/>
          <a:stretch/>
        </p:blipFill>
        <p:spPr>
          <a:xfrm>
            <a:off x="2627717" y="3881715"/>
            <a:ext cx="2035285" cy="1765119"/>
          </a:xfrm>
          <a:prstGeom prst="rect">
            <a:avLst/>
          </a:prstGeom>
          <a:noFill/>
          <a:ln>
            <a:noFill/>
          </a:ln>
        </p:spPr>
      </p:pic>
      <p:sp>
        <p:nvSpPr>
          <p:cNvPr id="240" name="Google Shape;240;p15"/>
          <p:cNvSpPr txBox="1"/>
          <p:nvPr/>
        </p:nvSpPr>
        <p:spPr>
          <a:xfrm>
            <a:off x="7458261" y="3408643"/>
            <a:ext cx="1981200"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i="0">
                <a:solidFill>
                  <a:srgbClr val="1F2328"/>
                </a:solidFill>
                <a:latin typeface="Arial"/>
                <a:ea typeface="Arial"/>
                <a:cs typeface="Arial"/>
                <a:sym typeface="Arial"/>
              </a:rPr>
              <a:t>flan-t5-small </a:t>
            </a:r>
            <a:endParaRPr/>
          </a:p>
          <a:p>
            <a:pPr marL="0" marR="0" lvl="0" indent="0" algn="l" rtl="0">
              <a:lnSpc>
                <a:spcPct val="93000"/>
              </a:lnSpc>
              <a:spcBef>
                <a:spcPts val="1088"/>
              </a:spcBef>
              <a:spcAft>
                <a:spcPts val="0"/>
              </a:spcAft>
              <a:buNone/>
            </a:pPr>
            <a:endParaRPr sz="1800" b="1" i="0">
              <a:solidFill>
                <a:srgbClr val="1F2328"/>
              </a:solidFill>
              <a:latin typeface="Arial"/>
              <a:ea typeface="Arial"/>
              <a:cs typeface="Arial"/>
              <a:sym typeface="Arial"/>
            </a:endParaRPr>
          </a:p>
        </p:txBody>
      </p:sp>
      <p:pic>
        <p:nvPicPr>
          <p:cNvPr id="241" name="Google Shape;241;p15"/>
          <p:cNvPicPr preferRelativeResize="0"/>
          <p:nvPr/>
        </p:nvPicPr>
        <p:blipFill rotWithShape="1">
          <a:blip r:embed="rId11">
            <a:alphaModFix/>
          </a:blip>
          <a:srcRect/>
          <a:stretch/>
        </p:blipFill>
        <p:spPr>
          <a:xfrm>
            <a:off x="7419043" y="3848196"/>
            <a:ext cx="2020417" cy="1798638"/>
          </a:xfrm>
          <a:prstGeom prst="rect">
            <a:avLst/>
          </a:prstGeom>
          <a:noFill/>
          <a:ln>
            <a:noFill/>
          </a:ln>
        </p:spPr>
      </p:pic>
      <p:sp>
        <p:nvSpPr>
          <p:cNvPr id="242" name="Google Shape;242;p15"/>
          <p:cNvSpPr txBox="1"/>
          <p:nvPr/>
        </p:nvSpPr>
        <p:spPr>
          <a:xfrm>
            <a:off x="9734975" y="3393931"/>
            <a:ext cx="1981200"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i="0">
                <a:solidFill>
                  <a:srgbClr val="1F2328"/>
                </a:solidFill>
                <a:latin typeface="Arial"/>
                <a:ea typeface="Arial"/>
                <a:cs typeface="Arial"/>
                <a:sym typeface="Arial"/>
              </a:rPr>
              <a:t>roberta-base</a:t>
            </a:r>
            <a:endParaRPr/>
          </a:p>
        </p:txBody>
      </p:sp>
      <p:pic>
        <p:nvPicPr>
          <p:cNvPr id="243" name="Google Shape;243;p15"/>
          <p:cNvPicPr preferRelativeResize="0"/>
          <p:nvPr/>
        </p:nvPicPr>
        <p:blipFill rotWithShape="1">
          <a:blip r:embed="rId12">
            <a:alphaModFix/>
          </a:blip>
          <a:srcRect/>
          <a:stretch/>
        </p:blipFill>
        <p:spPr>
          <a:xfrm>
            <a:off x="9723237" y="3941027"/>
            <a:ext cx="2298441" cy="170580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pic>
        <p:nvPicPr>
          <p:cNvPr id="248" name="Google Shape;248;p16"/>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49" name="Google Shape;249;p16"/>
          <p:cNvSpPr txBox="1"/>
          <p:nvPr/>
        </p:nvSpPr>
        <p:spPr>
          <a:xfrm>
            <a:off x="544513" y="215901"/>
            <a:ext cx="11316183" cy="749300"/>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dirty="0">
                <a:solidFill>
                  <a:schemeClr val="dk1"/>
                </a:solidFill>
                <a:latin typeface="Times New Roman"/>
                <a:ea typeface="Times New Roman"/>
                <a:cs typeface="Times New Roman"/>
                <a:sym typeface="Times New Roman"/>
              </a:rPr>
              <a:t>ROUGE Scores for </a:t>
            </a:r>
            <a:r>
              <a:rPr lang="en-US" sz="3200" b="1" i="0" u="none" strike="noStrike" dirty="0">
                <a:solidFill>
                  <a:schemeClr val="dk1"/>
                </a:solidFill>
                <a:latin typeface="Times New Roman"/>
                <a:ea typeface="Times New Roman"/>
                <a:cs typeface="Times New Roman"/>
                <a:sym typeface="Times New Roman"/>
              </a:rPr>
              <a:t>Question Answering on AIML Queries</a:t>
            </a:r>
            <a:endParaRPr sz="3200" b="1" dirty="0">
              <a:solidFill>
                <a:schemeClr val="dk1"/>
              </a:solidFill>
              <a:latin typeface="Times New Roman"/>
              <a:ea typeface="Times New Roman"/>
              <a:cs typeface="Times New Roman"/>
              <a:sym typeface="Times New Roman"/>
            </a:endParaRPr>
          </a:p>
        </p:txBody>
      </p:sp>
      <p:pic>
        <p:nvPicPr>
          <p:cNvPr id="250" name="Google Shape;250;p16"/>
          <p:cNvPicPr preferRelativeResize="0"/>
          <p:nvPr/>
        </p:nvPicPr>
        <p:blipFill rotWithShape="1">
          <a:blip r:embed="rId4">
            <a:alphaModFix/>
          </a:blip>
          <a:srcRect/>
          <a:stretch/>
        </p:blipFill>
        <p:spPr>
          <a:xfrm>
            <a:off x="649357" y="1192696"/>
            <a:ext cx="4890052" cy="4611756"/>
          </a:xfrm>
          <a:prstGeom prst="rect">
            <a:avLst/>
          </a:prstGeom>
          <a:noFill/>
          <a:ln>
            <a:noFill/>
          </a:ln>
        </p:spPr>
      </p:pic>
      <p:pic>
        <p:nvPicPr>
          <p:cNvPr id="251" name="Google Shape;251;p16"/>
          <p:cNvPicPr preferRelativeResize="0"/>
          <p:nvPr/>
        </p:nvPicPr>
        <p:blipFill rotWithShape="1">
          <a:blip r:embed="rId5">
            <a:alphaModFix/>
          </a:blip>
          <a:srcRect/>
          <a:stretch/>
        </p:blipFill>
        <p:spPr>
          <a:xfrm>
            <a:off x="5707410" y="1123122"/>
            <a:ext cx="5941252" cy="461175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56" name="Google Shape;256;p17"/>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57" name="Google Shape;257;p17"/>
          <p:cNvSpPr txBox="1"/>
          <p:nvPr/>
        </p:nvSpPr>
        <p:spPr>
          <a:xfrm>
            <a:off x="153685" y="200126"/>
            <a:ext cx="11574488" cy="10772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dirty="0">
                <a:solidFill>
                  <a:schemeClr val="dk1"/>
                </a:solidFill>
                <a:latin typeface="Times New Roman"/>
                <a:ea typeface="Times New Roman"/>
                <a:cs typeface="Times New Roman"/>
                <a:sym typeface="Times New Roman"/>
              </a:rPr>
              <a:t>Sample Output Results </a:t>
            </a:r>
            <a:r>
              <a:rPr lang="en-US" sz="3200" b="1" i="0" dirty="0">
                <a:solidFill>
                  <a:srgbClr val="1F2328"/>
                </a:solidFill>
                <a:latin typeface="Times New Roman"/>
                <a:ea typeface="Times New Roman"/>
                <a:cs typeface="Times New Roman"/>
                <a:sym typeface="Times New Roman"/>
              </a:rPr>
              <a:t>Question Answering on AIML Queries:</a:t>
            </a:r>
            <a:endParaRPr dirty="0"/>
          </a:p>
          <a:p>
            <a:pPr marL="0" marR="0" lvl="0" indent="0" algn="l" rtl="0">
              <a:spcBef>
                <a:spcPts val="0"/>
              </a:spcBef>
              <a:spcAft>
                <a:spcPts val="0"/>
              </a:spcAft>
              <a:buNone/>
            </a:pPr>
            <a:endParaRPr sz="3200" dirty="0">
              <a:solidFill>
                <a:schemeClr val="dk1"/>
              </a:solidFill>
              <a:latin typeface="Times New Roman"/>
              <a:ea typeface="Times New Roman"/>
              <a:cs typeface="Times New Roman"/>
              <a:sym typeface="Times New Roman"/>
            </a:endParaRPr>
          </a:p>
        </p:txBody>
      </p:sp>
      <p:pic>
        <p:nvPicPr>
          <p:cNvPr id="258" name="Google Shape;258;p17"/>
          <p:cNvPicPr preferRelativeResize="0"/>
          <p:nvPr/>
        </p:nvPicPr>
        <p:blipFill rotWithShape="1">
          <a:blip r:embed="rId4">
            <a:alphaModFix/>
          </a:blip>
          <a:srcRect/>
          <a:stretch/>
        </p:blipFill>
        <p:spPr>
          <a:xfrm>
            <a:off x="463826" y="1109662"/>
            <a:ext cx="11410121" cy="499903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p18"/>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64" name="Google Shape;264;p18"/>
          <p:cNvSpPr txBox="1"/>
          <p:nvPr/>
        </p:nvSpPr>
        <p:spPr>
          <a:xfrm>
            <a:off x="781878" y="215900"/>
            <a:ext cx="10416209" cy="561975"/>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dirty="0">
                <a:solidFill>
                  <a:schemeClr val="dk1"/>
                </a:solidFill>
                <a:latin typeface="Times New Roman"/>
                <a:ea typeface="Times New Roman"/>
                <a:cs typeface="Times New Roman"/>
                <a:sym typeface="Times New Roman"/>
              </a:rPr>
              <a:t>LLM Model Info</a:t>
            </a:r>
            <a:endParaRPr dirty="0"/>
          </a:p>
        </p:txBody>
      </p:sp>
      <p:pic>
        <p:nvPicPr>
          <p:cNvPr id="265" name="Google Shape;265;p18"/>
          <p:cNvPicPr preferRelativeResize="0"/>
          <p:nvPr/>
        </p:nvPicPr>
        <p:blipFill rotWithShape="1">
          <a:blip r:embed="rId4">
            <a:alphaModFix/>
          </a:blip>
          <a:srcRect/>
          <a:stretch/>
        </p:blipFill>
        <p:spPr>
          <a:xfrm>
            <a:off x="781878" y="896109"/>
            <a:ext cx="10853530" cy="521259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19"/>
          <p:cNvPicPr preferRelativeResize="0"/>
          <p:nvPr/>
        </p:nvPicPr>
        <p:blipFill rotWithShape="1">
          <a:blip r:embed="rId3">
            <a:alphaModFix/>
          </a:blip>
          <a:srcRect/>
          <a:stretch/>
        </p:blipFill>
        <p:spPr>
          <a:xfrm>
            <a:off x="8294688" y="6108700"/>
            <a:ext cx="3897312" cy="749300"/>
          </a:xfrm>
          <a:prstGeom prst="rect">
            <a:avLst/>
          </a:prstGeom>
          <a:noFill/>
          <a:ln>
            <a:noFill/>
          </a:ln>
        </p:spPr>
      </p:pic>
      <p:pic>
        <p:nvPicPr>
          <p:cNvPr id="271" name="Google Shape;271;p19"/>
          <p:cNvPicPr preferRelativeResize="0"/>
          <p:nvPr/>
        </p:nvPicPr>
        <p:blipFill>
          <a:blip r:embed="rId4">
            <a:alphaModFix/>
          </a:blip>
          <a:stretch>
            <a:fillRect/>
          </a:stretch>
        </p:blipFill>
        <p:spPr>
          <a:xfrm>
            <a:off x="152400" y="152400"/>
            <a:ext cx="11920550" cy="58038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p2"/>
          <p:cNvPicPr preferRelativeResize="0"/>
          <p:nvPr/>
        </p:nvPicPr>
        <p:blipFill rotWithShape="1">
          <a:blip r:embed="rId3">
            <a:alphaModFix/>
          </a:blip>
          <a:srcRect/>
          <a:stretch/>
        </p:blipFill>
        <p:spPr>
          <a:xfrm>
            <a:off x="0" y="1245704"/>
            <a:ext cx="5736283" cy="5612296"/>
          </a:xfrm>
          <a:prstGeom prst="rect">
            <a:avLst/>
          </a:prstGeom>
          <a:noFill/>
          <a:ln>
            <a:noFill/>
          </a:ln>
        </p:spPr>
      </p:pic>
      <p:pic>
        <p:nvPicPr>
          <p:cNvPr id="98" name="Google Shape;98;p2"/>
          <p:cNvPicPr preferRelativeResize="0"/>
          <p:nvPr/>
        </p:nvPicPr>
        <p:blipFill rotWithShape="1">
          <a:blip r:embed="rId4">
            <a:alphaModFix/>
          </a:blip>
          <a:srcRect/>
          <a:stretch/>
        </p:blipFill>
        <p:spPr>
          <a:xfrm>
            <a:off x="8294688" y="6108700"/>
            <a:ext cx="3897312" cy="749300"/>
          </a:xfrm>
          <a:prstGeom prst="rect">
            <a:avLst/>
          </a:prstGeom>
          <a:noFill/>
          <a:ln>
            <a:noFill/>
          </a:ln>
        </p:spPr>
      </p:pic>
      <p:sp>
        <p:nvSpPr>
          <p:cNvPr id="99" name="Google Shape;99;p2"/>
          <p:cNvSpPr txBox="1"/>
          <p:nvPr/>
        </p:nvSpPr>
        <p:spPr>
          <a:xfrm>
            <a:off x="86138" y="318053"/>
            <a:ext cx="12019724" cy="980661"/>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4800"/>
              <a:buFont typeface="Times New Roman"/>
              <a:buNone/>
            </a:pPr>
            <a:r>
              <a:rPr lang="en-US" sz="4800" b="1" i="0" u="none" strike="noStrike" cap="none">
                <a:solidFill>
                  <a:schemeClr val="dk1"/>
                </a:solidFill>
                <a:latin typeface="Times New Roman"/>
                <a:ea typeface="Times New Roman"/>
                <a:cs typeface="Times New Roman"/>
                <a:sym typeface="Times New Roman"/>
              </a:rPr>
              <a:t>Objective:</a:t>
            </a:r>
            <a:endParaRPr/>
          </a:p>
        </p:txBody>
      </p:sp>
      <p:sp>
        <p:nvSpPr>
          <p:cNvPr id="100" name="Google Shape;100;p2"/>
          <p:cNvSpPr txBox="1"/>
          <p:nvPr/>
        </p:nvSpPr>
        <p:spPr>
          <a:xfrm>
            <a:off x="6096000" y="1351724"/>
            <a:ext cx="6004410" cy="2677656"/>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400"/>
              <a:buFont typeface="Noto Sans Symbols"/>
              <a:buChar char="⮚"/>
            </a:pPr>
            <a:r>
              <a:rPr lang="en-US" sz="2400" b="0" i="0" u="none" strike="noStrike" cap="none">
                <a:solidFill>
                  <a:schemeClr val="dk1"/>
                </a:solidFill>
                <a:latin typeface="Arial"/>
                <a:ea typeface="Arial"/>
                <a:cs typeface="Arial"/>
                <a:sym typeface="Arial"/>
              </a:rPr>
              <a:t>Fine-tune a GPT variant model to generate succinct email subjects from email bodies.</a:t>
            </a:r>
            <a:endParaRPr/>
          </a:p>
          <a:p>
            <a:pPr marL="0" marR="0" lvl="0" indent="0" algn="l" rtl="0">
              <a:spcBef>
                <a:spcPts val="0"/>
              </a:spcBef>
              <a:spcAft>
                <a:spcPts val="0"/>
              </a:spcAft>
              <a:buNone/>
            </a:pPr>
            <a:endParaRPr sz="2400" b="0"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endParaRPr sz="2400" b="0" i="0" u="none" strike="noStrike" cap="none">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2400"/>
              <a:buFont typeface="Noto Sans Symbols"/>
              <a:buChar char="⮚"/>
            </a:pPr>
            <a:r>
              <a:rPr lang="en-US" sz="2400" b="0" i="0" u="none" strike="noStrike" cap="none">
                <a:solidFill>
                  <a:schemeClr val="dk1"/>
                </a:solidFill>
                <a:latin typeface="Arial"/>
                <a:ea typeface="Arial"/>
                <a:cs typeface="Arial"/>
                <a:sym typeface="Arial"/>
              </a:rPr>
              <a:t>Develop a QA system to generate answers to AIML-related questions.</a:t>
            </a:r>
            <a:endParaRPr/>
          </a:p>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p18"/>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64" name="Google Shape;264;p18"/>
          <p:cNvSpPr txBox="1"/>
          <p:nvPr/>
        </p:nvSpPr>
        <p:spPr>
          <a:xfrm>
            <a:off x="323558" y="215900"/>
            <a:ext cx="10874530" cy="561975"/>
          </a:xfrm>
          <a:prstGeom prst="rect">
            <a:avLst/>
          </a:prstGeom>
          <a:noFill/>
          <a:ln>
            <a:noFill/>
          </a:ln>
        </p:spPr>
        <p:txBody>
          <a:bodyPr spcFirstLastPara="1" wrap="square" lIns="91425" tIns="29325" rIns="91425" bIns="45700" anchor="t" anchorCtr="0">
            <a:noAutofit/>
          </a:bodyPr>
          <a:lstStyle/>
          <a:p>
            <a:pPr lvl="0">
              <a:lnSpc>
                <a:spcPct val="90000"/>
              </a:lnSpc>
              <a:buClr>
                <a:schemeClr val="dk1"/>
              </a:buClr>
              <a:buSzPts val="3200"/>
            </a:pPr>
            <a:r>
              <a:rPr lang="en-US" sz="3200" dirty="0">
                <a:latin typeface="Times New Roman" panose="02020603050405020304" pitchFamily="18" charset="0"/>
                <a:cs typeface="Times New Roman" panose="02020603050405020304" pitchFamily="18" charset="0"/>
              </a:rPr>
              <a:t>GPT-2 Model Training Process</a:t>
            </a:r>
            <a:endParaRPr sz="3200" dirty="0">
              <a:latin typeface="Times New Roman" panose="02020603050405020304" pitchFamily="18" charset="0"/>
              <a:cs typeface="Times New Roman" panose="02020603050405020304" pitchFamily="18" charset="0"/>
            </a:endParaRPr>
          </a:p>
        </p:txBody>
      </p:sp>
      <p:sp>
        <p:nvSpPr>
          <p:cNvPr id="8" name="Google Shape;313;p25">
            <a:extLst>
              <a:ext uri="{FF2B5EF4-FFF2-40B4-BE49-F238E27FC236}">
                <a16:creationId xmlns:a16="http://schemas.microsoft.com/office/drawing/2014/main" id="{7D5A7BD8-1531-41A2-8F3B-B32700407C08}"/>
              </a:ext>
            </a:extLst>
          </p:cNvPr>
          <p:cNvSpPr txBox="1"/>
          <p:nvPr/>
        </p:nvSpPr>
        <p:spPr>
          <a:xfrm>
            <a:off x="323558" y="1055996"/>
            <a:ext cx="10201382" cy="5586104"/>
          </a:xfrm>
          <a:prstGeom prst="rect">
            <a:avLst/>
          </a:prstGeom>
          <a:noFill/>
          <a:ln>
            <a:noFill/>
          </a:ln>
        </p:spPr>
        <p:txBody>
          <a:bodyPr spcFirstLastPara="1" wrap="square" lIns="91425" tIns="45700" rIns="91425" bIns="45700" anchor="t" anchorCtr="0">
            <a:spAutoFit/>
          </a:bodyPr>
          <a:lstStyle/>
          <a:p>
            <a:pPr lvl="0">
              <a:lnSpc>
                <a:spcPct val="150000"/>
              </a:lnSpc>
            </a:pPr>
            <a:r>
              <a:rPr lang="en-US" sz="1800" b="1" dirty="0">
                <a:solidFill>
                  <a:schemeClr val="dk1"/>
                </a:solidFill>
              </a:rPr>
              <a:t>Model Initialization &amp; Data Handling:</a:t>
            </a:r>
            <a:endParaRPr lang="en-US" dirty="0"/>
          </a:p>
          <a:p>
            <a:pPr lvl="0">
              <a:lnSpc>
                <a:spcPct val="150000"/>
              </a:lnSpc>
            </a:pPr>
            <a:r>
              <a:rPr lang="en-US" sz="1800" dirty="0">
                <a:solidFill>
                  <a:schemeClr val="dk1"/>
                </a:solidFill>
              </a:rPr>
              <a:t>         </a:t>
            </a:r>
            <a:r>
              <a:rPr lang="en-US" dirty="0">
                <a:solidFill>
                  <a:schemeClr val="dk1"/>
                </a:solidFill>
              </a:rPr>
              <a:t>Tokenizer and model initialized from GPT-2.</a:t>
            </a:r>
          </a:p>
          <a:p>
            <a:pPr>
              <a:lnSpc>
                <a:spcPct val="150000"/>
              </a:lnSpc>
            </a:pPr>
            <a:r>
              <a:rPr lang="en-US" sz="1800" b="1" dirty="0">
                <a:solidFill>
                  <a:schemeClr val="dk1"/>
                </a:solidFill>
              </a:rPr>
              <a:t>Training Arguments:</a:t>
            </a:r>
          </a:p>
          <a:p>
            <a:pPr marL="457200" lvl="1">
              <a:lnSpc>
                <a:spcPct val="150000"/>
              </a:lnSpc>
            </a:pPr>
            <a:r>
              <a:rPr lang="en-US" b="1" dirty="0">
                <a:solidFill>
                  <a:schemeClr val="dk1"/>
                </a:solidFill>
              </a:rPr>
              <a:t>output_dir</a:t>
            </a:r>
            <a:r>
              <a:rPr lang="en-US" dirty="0">
                <a:solidFill>
                  <a:schemeClr val="dk1"/>
                </a:solidFill>
              </a:rPr>
              <a:t>: Model checkpoints saved here.</a:t>
            </a:r>
          </a:p>
          <a:p>
            <a:pPr marL="457200" lvl="1">
              <a:lnSpc>
                <a:spcPct val="150000"/>
              </a:lnSpc>
            </a:pPr>
            <a:r>
              <a:rPr lang="en-US" b="1" dirty="0">
                <a:solidFill>
                  <a:schemeClr val="dk1"/>
                </a:solidFill>
              </a:rPr>
              <a:t>num_train_epochs</a:t>
            </a:r>
            <a:r>
              <a:rPr lang="en-US" dirty="0">
                <a:solidFill>
                  <a:schemeClr val="dk1"/>
                </a:solidFill>
              </a:rPr>
              <a:t>: 20, </a:t>
            </a:r>
            <a:r>
              <a:rPr lang="en-US" b="1" dirty="0">
                <a:solidFill>
                  <a:schemeClr val="dk1"/>
                </a:solidFill>
              </a:rPr>
              <a:t>train batch size</a:t>
            </a:r>
            <a:r>
              <a:rPr lang="en-US" dirty="0">
                <a:solidFill>
                  <a:schemeClr val="dk1"/>
                </a:solidFill>
              </a:rPr>
              <a:t>: 8, </a:t>
            </a:r>
            <a:r>
              <a:rPr lang="en-US" b="1" dirty="0">
                <a:solidFill>
                  <a:schemeClr val="dk1"/>
                </a:solidFill>
              </a:rPr>
              <a:t>eval batch size</a:t>
            </a:r>
            <a:r>
              <a:rPr lang="en-US" dirty="0">
                <a:solidFill>
                  <a:schemeClr val="dk1"/>
                </a:solidFill>
              </a:rPr>
              <a:t>: 16.</a:t>
            </a:r>
          </a:p>
          <a:p>
            <a:pPr marL="457200" lvl="1">
              <a:lnSpc>
                <a:spcPct val="150000"/>
              </a:lnSpc>
            </a:pPr>
            <a:r>
              <a:rPr lang="en-US" b="1" dirty="0">
                <a:solidFill>
                  <a:schemeClr val="dk1"/>
                </a:solidFill>
              </a:rPr>
              <a:t>eval_steps</a:t>
            </a:r>
            <a:r>
              <a:rPr lang="en-US" dirty="0">
                <a:solidFill>
                  <a:schemeClr val="dk1"/>
                </a:solidFill>
              </a:rPr>
              <a:t>: Every 400 steps, </a:t>
            </a:r>
            <a:r>
              <a:rPr lang="en-US" b="1" dirty="0">
                <a:solidFill>
                  <a:schemeClr val="dk1"/>
                </a:solidFill>
              </a:rPr>
              <a:t>save_steps</a:t>
            </a:r>
            <a:r>
              <a:rPr lang="en-US" dirty="0">
                <a:solidFill>
                  <a:schemeClr val="dk1"/>
                </a:solidFill>
              </a:rPr>
              <a:t>: Every 800 steps.</a:t>
            </a:r>
          </a:p>
          <a:p>
            <a:pPr marL="457200" lvl="1">
              <a:lnSpc>
                <a:spcPct val="150000"/>
              </a:lnSpc>
            </a:pPr>
            <a:r>
              <a:rPr lang="en-US" b="1" dirty="0">
                <a:solidFill>
                  <a:schemeClr val="dk1"/>
                </a:solidFill>
              </a:rPr>
              <a:t>eval_strategy</a:t>
            </a:r>
            <a:r>
              <a:rPr lang="en-US" dirty="0">
                <a:solidFill>
                  <a:schemeClr val="dk1"/>
                </a:solidFill>
              </a:rPr>
              <a:t>: 'epoch', </a:t>
            </a:r>
            <a:r>
              <a:rPr lang="en-US" b="1" dirty="0">
                <a:solidFill>
                  <a:schemeClr val="dk1"/>
                </a:solidFill>
              </a:rPr>
              <a:t>metric_for_best_model</a:t>
            </a:r>
            <a:r>
              <a:rPr lang="en-US" dirty="0">
                <a:solidFill>
                  <a:schemeClr val="dk1"/>
                </a:solidFill>
              </a:rPr>
              <a:t>: rougeL</a:t>
            </a:r>
          </a:p>
          <a:p>
            <a:pPr marL="457200" lvl="1">
              <a:lnSpc>
                <a:spcPct val="150000"/>
              </a:lnSpc>
            </a:pPr>
            <a:r>
              <a:rPr lang="en-US" b="1" dirty="0">
                <a:solidFill>
                  <a:schemeClr val="dk1"/>
                </a:solidFill>
              </a:rPr>
              <a:t>gradient_accumulation_steps</a:t>
            </a:r>
            <a:r>
              <a:rPr lang="en-US" dirty="0">
                <a:solidFill>
                  <a:schemeClr val="dk1"/>
                </a:solidFill>
              </a:rPr>
              <a:t>: 4, </a:t>
            </a:r>
            <a:r>
              <a:rPr lang="en-US" b="1" dirty="0">
                <a:solidFill>
                  <a:schemeClr val="dk1"/>
                </a:solidFill>
              </a:rPr>
              <a:t>gradient_checkpointing</a:t>
            </a:r>
            <a:r>
              <a:rPr lang="en-US" dirty="0">
                <a:solidFill>
                  <a:schemeClr val="dk1"/>
                </a:solidFill>
              </a:rPr>
              <a:t>: True, </a:t>
            </a:r>
            <a:r>
              <a:rPr lang="en-US" b="1" dirty="0">
                <a:solidFill>
                  <a:schemeClr val="dk1"/>
                </a:solidFill>
              </a:rPr>
              <a:t>fp16</a:t>
            </a:r>
            <a:r>
              <a:rPr lang="en-US" dirty="0">
                <a:solidFill>
                  <a:schemeClr val="dk1"/>
                </a:solidFill>
              </a:rPr>
              <a:t>: True.</a:t>
            </a:r>
          </a:p>
          <a:p>
            <a:pPr marL="457200" lvl="1">
              <a:lnSpc>
                <a:spcPct val="150000"/>
              </a:lnSpc>
            </a:pPr>
            <a:r>
              <a:rPr lang="en-US" b="1" dirty="0">
                <a:solidFill>
                  <a:schemeClr val="dk1"/>
                </a:solidFill>
              </a:rPr>
              <a:t>save_total_limit</a:t>
            </a:r>
            <a:r>
              <a:rPr lang="en-US" dirty="0">
                <a:solidFill>
                  <a:schemeClr val="dk1"/>
                </a:solidFill>
              </a:rPr>
              <a:t>: 1</a:t>
            </a:r>
            <a:endParaRPr lang="en-US" dirty="0"/>
          </a:p>
          <a:p>
            <a:pPr lvl="0">
              <a:lnSpc>
                <a:spcPct val="150000"/>
              </a:lnSpc>
            </a:pPr>
            <a:r>
              <a:rPr lang="en-US" sz="1800" b="1" dirty="0">
                <a:solidFill>
                  <a:schemeClr val="dk1"/>
                </a:solidFill>
              </a:rPr>
              <a:t>Metrics Calculation &amp; Trainer:</a:t>
            </a:r>
          </a:p>
          <a:p>
            <a:pPr lvl="2">
              <a:lnSpc>
                <a:spcPct val="150000"/>
              </a:lnSpc>
            </a:pPr>
            <a:r>
              <a:rPr lang="en-US" dirty="0"/>
              <a:t>         Computes ROUGE scores.</a:t>
            </a:r>
          </a:p>
          <a:p>
            <a:pPr lvl="2">
              <a:lnSpc>
                <a:spcPct val="150000"/>
              </a:lnSpc>
            </a:pPr>
            <a:r>
              <a:rPr lang="en-US" dirty="0"/>
              <a:t>         Handles training and evaluation, computes metrics</a:t>
            </a:r>
          </a:p>
          <a:p>
            <a:pPr marL="457200" lvl="1">
              <a:lnSpc>
                <a:spcPct val="150000"/>
              </a:lnSpc>
            </a:pPr>
            <a:r>
              <a:rPr lang="en-US" sz="1800" dirty="0">
                <a:solidFill>
                  <a:schemeClr val="dk1"/>
                </a:solidFill>
              </a:rPr>
              <a:t>.</a:t>
            </a:r>
          </a:p>
          <a:p>
            <a:pPr marL="457200" lvl="1">
              <a:lnSpc>
                <a:spcPct val="150000"/>
              </a:lnSpc>
            </a:pPr>
            <a:endParaRPr lang="en-US" sz="1800" b="1" dirty="0">
              <a:solidFill>
                <a:schemeClr val="dk1"/>
              </a:solidFill>
              <a:latin typeface="Arial"/>
              <a:ea typeface="Arial"/>
              <a:cs typeface="Arial"/>
              <a:sym typeface="Arial"/>
            </a:endParaRPr>
          </a:p>
          <a:p>
            <a:pPr marL="0" marR="0" lvl="0" indent="0" algn="l" rtl="0">
              <a:lnSpc>
                <a:spcPct val="150000"/>
              </a:lnSpc>
              <a:spcBef>
                <a:spcPts val="0"/>
              </a:spcBef>
              <a:spcAft>
                <a:spcPts val="0"/>
              </a:spcAft>
              <a:buNone/>
            </a:pPr>
            <a:r>
              <a:rPr lang="en-US" sz="1800" dirty="0">
                <a:solidFill>
                  <a:schemeClr val="dk1"/>
                </a:solidFill>
                <a:latin typeface="Arial"/>
                <a:ea typeface="Arial"/>
                <a:cs typeface="Arial"/>
                <a:sym typeface="Arial"/>
              </a:rPr>
              <a:t>        </a:t>
            </a:r>
            <a:endParaRPr sz="1800"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811415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p18"/>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64" name="Google Shape;264;p18"/>
          <p:cNvSpPr txBox="1"/>
          <p:nvPr/>
        </p:nvSpPr>
        <p:spPr>
          <a:xfrm>
            <a:off x="323558" y="215900"/>
            <a:ext cx="10874530" cy="561975"/>
          </a:xfrm>
          <a:prstGeom prst="rect">
            <a:avLst/>
          </a:prstGeom>
          <a:noFill/>
          <a:ln>
            <a:noFill/>
          </a:ln>
        </p:spPr>
        <p:txBody>
          <a:bodyPr spcFirstLastPara="1" wrap="square" lIns="91425" tIns="29325" rIns="91425" bIns="45700" anchor="t" anchorCtr="0">
            <a:noAutofit/>
          </a:bodyPr>
          <a:lstStyle/>
          <a:p>
            <a:pPr lvl="0">
              <a:lnSpc>
                <a:spcPct val="90000"/>
              </a:lnSpc>
              <a:buClr>
                <a:schemeClr val="dk1"/>
              </a:buClr>
              <a:buSzPts val="3200"/>
            </a:pPr>
            <a:r>
              <a:rPr lang="en-US" sz="3200" dirty="0">
                <a:latin typeface="Times New Roman" panose="02020603050405020304" pitchFamily="18" charset="0"/>
                <a:cs typeface="Times New Roman" panose="02020603050405020304" pitchFamily="18" charset="0"/>
              </a:rPr>
              <a:t>BART Model Training Process</a:t>
            </a:r>
            <a:endParaRPr sz="3200" dirty="0">
              <a:latin typeface="Times New Roman" panose="02020603050405020304" pitchFamily="18" charset="0"/>
              <a:cs typeface="Times New Roman" panose="02020603050405020304" pitchFamily="18" charset="0"/>
            </a:endParaRPr>
          </a:p>
        </p:txBody>
      </p:sp>
      <p:sp>
        <p:nvSpPr>
          <p:cNvPr id="8" name="Google Shape;313;p25">
            <a:extLst>
              <a:ext uri="{FF2B5EF4-FFF2-40B4-BE49-F238E27FC236}">
                <a16:creationId xmlns:a16="http://schemas.microsoft.com/office/drawing/2014/main" id="{7D5A7BD8-1531-41A2-8F3B-B32700407C08}"/>
              </a:ext>
            </a:extLst>
          </p:cNvPr>
          <p:cNvSpPr txBox="1"/>
          <p:nvPr/>
        </p:nvSpPr>
        <p:spPr>
          <a:xfrm>
            <a:off x="323558" y="1132346"/>
            <a:ext cx="10201382" cy="4847440"/>
          </a:xfrm>
          <a:prstGeom prst="rect">
            <a:avLst/>
          </a:prstGeom>
          <a:noFill/>
          <a:ln>
            <a:noFill/>
          </a:ln>
        </p:spPr>
        <p:txBody>
          <a:bodyPr spcFirstLastPara="1" wrap="square" lIns="91425" tIns="45700" rIns="91425" bIns="45700" anchor="t" anchorCtr="0">
            <a:spAutoFit/>
          </a:bodyPr>
          <a:lstStyle/>
          <a:p>
            <a:pPr lvl="0">
              <a:lnSpc>
                <a:spcPct val="150000"/>
              </a:lnSpc>
            </a:pPr>
            <a:r>
              <a:rPr lang="en-US" sz="1800" b="1" dirty="0">
                <a:solidFill>
                  <a:schemeClr val="dk1"/>
                </a:solidFill>
              </a:rPr>
              <a:t>Model Initialization &amp; Data Handling:</a:t>
            </a:r>
            <a:endParaRPr lang="en-US" dirty="0"/>
          </a:p>
          <a:p>
            <a:pPr lvl="0">
              <a:lnSpc>
                <a:spcPct val="150000"/>
              </a:lnSpc>
            </a:pPr>
            <a:r>
              <a:rPr lang="en-US" dirty="0">
                <a:solidFill>
                  <a:schemeClr val="dk1"/>
                </a:solidFill>
              </a:rPr>
              <a:t>        BART-large model initialized from facebook/bart-large.</a:t>
            </a:r>
          </a:p>
          <a:p>
            <a:pPr>
              <a:lnSpc>
                <a:spcPct val="150000"/>
              </a:lnSpc>
            </a:pPr>
            <a:r>
              <a:rPr lang="en-US" sz="1800" b="1" dirty="0">
                <a:solidFill>
                  <a:schemeClr val="dk1"/>
                </a:solidFill>
              </a:rPr>
              <a:t>Training Arguments:</a:t>
            </a:r>
          </a:p>
          <a:p>
            <a:pPr marL="457200" lvl="1">
              <a:lnSpc>
                <a:spcPct val="150000"/>
              </a:lnSpc>
            </a:pPr>
            <a:r>
              <a:rPr lang="en-US" b="1" dirty="0">
                <a:solidFill>
                  <a:schemeClr val="dk1"/>
                </a:solidFill>
              </a:rPr>
              <a:t>output_dir</a:t>
            </a:r>
            <a:r>
              <a:rPr lang="en-US" dirty="0">
                <a:solidFill>
                  <a:schemeClr val="dk1"/>
                </a:solidFill>
              </a:rPr>
              <a:t>: Model checkpoints saved here, </a:t>
            </a:r>
            <a:r>
              <a:rPr lang="en-US" b="1" dirty="0"/>
              <a:t>train/eval batch size:</a:t>
            </a:r>
            <a:r>
              <a:rPr lang="en-US" dirty="0"/>
              <a:t> 8.</a:t>
            </a:r>
            <a:endParaRPr lang="en-US" dirty="0">
              <a:solidFill>
                <a:schemeClr val="dk1"/>
              </a:solidFill>
            </a:endParaRPr>
          </a:p>
          <a:p>
            <a:pPr marL="457200" lvl="1">
              <a:lnSpc>
                <a:spcPct val="150000"/>
              </a:lnSpc>
            </a:pPr>
            <a:r>
              <a:rPr lang="en-US" b="1" dirty="0">
                <a:solidFill>
                  <a:schemeClr val="dk1"/>
                </a:solidFill>
              </a:rPr>
              <a:t>num_train_epochs</a:t>
            </a:r>
            <a:r>
              <a:rPr lang="en-US" dirty="0">
                <a:solidFill>
                  <a:schemeClr val="dk1"/>
                </a:solidFill>
              </a:rPr>
              <a:t>: 20, </a:t>
            </a:r>
            <a:r>
              <a:rPr lang="en-US" b="1" dirty="0"/>
              <a:t>eval_strategy:</a:t>
            </a:r>
            <a:r>
              <a:rPr lang="en-US" dirty="0"/>
              <a:t> 'epoch', </a:t>
            </a:r>
            <a:r>
              <a:rPr lang="en-US" b="1" dirty="0"/>
              <a:t>save_strategy:</a:t>
            </a:r>
            <a:r>
              <a:rPr lang="en-US" dirty="0"/>
              <a:t> 'epoch'.</a:t>
            </a:r>
            <a:endParaRPr lang="en-US" dirty="0">
              <a:solidFill>
                <a:schemeClr val="dk1"/>
              </a:solidFill>
            </a:endParaRPr>
          </a:p>
          <a:p>
            <a:pPr marL="457200" lvl="1">
              <a:lnSpc>
                <a:spcPct val="150000"/>
              </a:lnSpc>
            </a:pPr>
            <a:r>
              <a:rPr lang="en-US" b="1" dirty="0"/>
              <a:t>logging_steps:</a:t>
            </a:r>
            <a:r>
              <a:rPr lang="en-US" dirty="0"/>
              <a:t> Every 10 steps.</a:t>
            </a:r>
            <a:endParaRPr lang="en-US" dirty="0">
              <a:solidFill>
                <a:schemeClr val="dk1"/>
              </a:solidFill>
            </a:endParaRPr>
          </a:p>
          <a:p>
            <a:pPr marL="457200" lvl="1">
              <a:lnSpc>
                <a:spcPct val="150000"/>
              </a:lnSpc>
            </a:pPr>
            <a:r>
              <a:rPr lang="en-US" b="1" dirty="0">
                <a:solidFill>
                  <a:schemeClr val="dk1"/>
                </a:solidFill>
              </a:rPr>
              <a:t>eval_strategy</a:t>
            </a:r>
            <a:r>
              <a:rPr lang="en-US" dirty="0">
                <a:solidFill>
                  <a:schemeClr val="dk1"/>
                </a:solidFill>
              </a:rPr>
              <a:t>: 'epoch', </a:t>
            </a:r>
            <a:r>
              <a:rPr lang="en-US" b="1" dirty="0">
                <a:solidFill>
                  <a:schemeClr val="dk1"/>
                </a:solidFill>
              </a:rPr>
              <a:t>metric_for_best_model</a:t>
            </a:r>
            <a:r>
              <a:rPr lang="en-US" dirty="0">
                <a:solidFill>
                  <a:schemeClr val="dk1"/>
                </a:solidFill>
              </a:rPr>
              <a:t>: rougeL</a:t>
            </a:r>
          </a:p>
          <a:p>
            <a:pPr marL="457200" lvl="1">
              <a:lnSpc>
                <a:spcPct val="150000"/>
              </a:lnSpc>
            </a:pPr>
            <a:r>
              <a:rPr lang="en-US" b="1" dirty="0">
                <a:solidFill>
                  <a:schemeClr val="dk1"/>
                </a:solidFill>
              </a:rPr>
              <a:t>gradient_accumulation_steps</a:t>
            </a:r>
            <a:r>
              <a:rPr lang="en-US" dirty="0">
                <a:solidFill>
                  <a:schemeClr val="dk1"/>
                </a:solidFill>
              </a:rPr>
              <a:t>: 4, </a:t>
            </a:r>
            <a:r>
              <a:rPr lang="en-US" b="1" dirty="0">
                <a:solidFill>
                  <a:schemeClr val="dk1"/>
                </a:solidFill>
              </a:rPr>
              <a:t>gradient_checkpointing</a:t>
            </a:r>
            <a:r>
              <a:rPr lang="en-US" dirty="0">
                <a:solidFill>
                  <a:schemeClr val="dk1"/>
                </a:solidFill>
              </a:rPr>
              <a:t>: True, </a:t>
            </a:r>
            <a:r>
              <a:rPr lang="en-US" b="1" dirty="0">
                <a:solidFill>
                  <a:schemeClr val="dk1"/>
                </a:solidFill>
              </a:rPr>
              <a:t>fp16</a:t>
            </a:r>
            <a:r>
              <a:rPr lang="en-US" dirty="0">
                <a:solidFill>
                  <a:schemeClr val="dk1"/>
                </a:solidFill>
              </a:rPr>
              <a:t>: True.</a:t>
            </a:r>
          </a:p>
          <a:p>
            <a:pPr marL="457200" lvl="1">
              <a:lnSpc>
                <a:spcPct val="150000"/>
              </a:lnSpc>
            </a:pPr>
            <a:r>
              <a:rPr lang="en-US" b="1" dirty="0">
                <a:solidFill>
                  <a:schemeClr val="dk1"/>
                </a:solidFill>
              </a:rPr>
              <a:t>save_total_limit</a:t>
            </a:r>
            <a:r>
              <a:rPr lang="en-US" dirty="0">
                <a:solidFill>
                  <a:schemeClr val="dk1"/>
                </a:solidFill>
              </a:rPr>
              <a:t>: 1</a:t>
            </a:r>
            <a:endParaRPr lang="en-US" dirty="0"/>
          </a:p>
          <a:p>
            <a:pPr lvl="0">
              <a:lnSpc>
                <a:spcPct val="150000"/>
              </a:lnSpc>
            </a:pPr>
            <a:r>
              <a:rPr lang="en-US" sz="1800" b="1" dirty="0">
                <a:solidFill>
                  <a:schemeClr val="dk1"/>
                </a:solidFill>
              </a:rPr>
              <a:t>Trainer:</a:t>
            </a:r>
          </a:p>
          <a:p>
            <a:pPr lvl="2">
              <a:lnSpc>
                <a:spcPct val="150000"/>
              </a:lnSpc>
            </a:pPr>
            <a:r>
              <a:rPr lang="en-US" dirty="0"/>
              <a:t>      Calls trainer.train() to commence the fine-tuning process, logging training and validation losses.</a:t>
            </a:r>
            <a:r>
              <a:rPr lang="en-US" sz="1800" dirty="0">
                <a:solidFill>
                  <a:schemeClr val="dk1"/>
                </a:solidFill>
              </a:rPr>
              <a:t>.</a:t>
            </a:r>
          </a:p>
          <a:p>
            <a:pPr marL="457200" lvl="1">
              <a:lnSpc>
                <a:spcPct val="150000"/>
              </a:lnSpc>
            </a:pPr>
            <a:endParaRPr lang="en-US" sz="1800" b="1" dirty="0">
              <a:solidFill>
                <a:schemeClr val="dk1"/>
              </a:solidFill>
              <a:latin typeface="Arial"/>
              <a:ea typeface="Arial"/>
              <a:cs typeface="Arial"/>
              <a:sym typeface="Arial"/>
            </a:endParaRPr>
          </a:p>
          <a:p>
            <a:pPr marL="0" marR="0" lvl="0" indent="0" algn="l" rtl="0">
              <a:lnSpc>
                <a:spcPct val="150000"/>
              </a:lnSpc>
              <a:spcBef>
                <a:spcPts val="0"/>
              </a:spcBef>
              <a:spcAft>
                <a:spcPts val="0"/>
              </a:spcAft>
              <a:buNone/>
            </a:pPr>
            <a:r>
              <a:rPr lang="en-US" sz="1800" dirty="0">
                <a:solidFill>
                  <a:schemeClr val="dk1"/>
                </a:solidFill>
                <a:latin typeface="Arial"/>
                <a:ea typeface="Arial"/>
                <a:cs typeface="Arial"/>
                <a:sym typeface="Arial"/>
              </a:rPr>
              <a:t>        </a:t>
            </a:r>
            <a:endParaRPr sz="1800"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754257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pic>
        <p:nvPicPr>
          <p:cNvPr id="276" name="Google Shape;276;p20"/>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4" name="Google Shape;196;p11">
            <a:extLst>
              <a:ext uri="{FF2B5EF4-FFF2-40B4-BE49-F238E27FC236}">
                <a16:creationId xmlns:a16="http://schemas.microsoft.com/office/drawing/2014/main" id="{371B4B6F-A22C-439C-9BE1-AB3D47B970A2}"/>
              </a:ext>
            </a:extLst>
          </p:cNvPr>
          <p:cNvSpPr txBox="1"/>
          <p:nvPr/>
        </p:nvSpPr>
        <p:spPr>
          <a:xfrm>
            <a:off x="454754" y="328442"/>
            <a:ext cx="11282492" cy="346808"/>
          </a:xfrm>
          <a:prstGeom prst="rect">
            <a:avLst/>
          </a:prstGeom>
          <a:noFill/>
          <a:ln>
            <a:noFill/>
          </a:ln>
        </p:spPr>
        <p:txBody>
          <a:bodyPr spcFirstLastPara="1" wrap="square" lIns="91425" tIns="29325" rIns="91425" bIns="45700" anchor="t" anchorCtr="0">
            <a:noAutofit/>
          </a:bodyPr>
          <a:lstStyle/>
          <a:p>
            <a:pPr lvl="0">
              <a:lnSpc>
                <a:spcPct val="90000"/>
              </a:lnSpc>
              <a:buClr>
                <a:schemeClr val="dk1"/>
              </a:buClr>
              <a:buSzPts val="3200"/>
            </a:pPr>
            <a:r>
              <a:rPr lang="en-US" sz="2400" b="1" dirty="0">
                <a:latin typeface="Times New Roman" panose="02020603050405020304" pitchFamily="18" charset="0"/>
                <a:cs typeface="Times New Roman" panose="02020603050405020304" pitchFamily="18" charset="0"/>
              </a:rPr>
              <a:t>Training loss and Validation loss </a:t>
            </a:r>
            <a:r>
              <a:rPr lang="en-US" sz="2400" b="1" dirty="0">
                <a:solidFill>
                  <a:schemeClr val="dk1"/>
                </a:solidFill>
                <a:latin typeface="Times New Roman" panose="02020603050405020304" pitchFamily="18" charset="0"/>
                <a:ea typeface="Times New Roman"/>
                <a:cs typeface="Times New Roman" panose="02020603050405020304" pitchFamily="18" charset="0"/>
                <a:sym typeface="Times New Roman"/>
              </a:rPr>
              <a:t>for Email Subject Line Generation </a:t>
            </a:r>
            <a:endParaRPr sz="2400" b="1"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pic>
        <p:nvPicPr>
          <p:cNvPr id="2" name="Picture 1">
            <a:extLst>
              <a:ext uri="{FF2B5EF4-FFF2-40B4-BE49-F238E27FC236}">
                <a16:creationId xmlns:a16="http://schemas.microsoft.com/office/drawing/2014/main" id="{543472D9-E567-41BE-A72B-AE9AD7218E9B}"/>
              </a:ext>
            </a:extLst>
          </p:cNvPr>
          <p:cNvPicPr>
            <a:picLocks noChangeAspect="1"/>
          </p:cNvPicPr>
          <p:nvPr/>
        </p:nvPicPr>
        <p:blipFill>
          <a:blip r:embed="rId4"/>
          <a:stretch>
            <a:fillRect/>
          </a:stretch>
        </p:blipFill>
        <p:spPr>
          <a:xfrm>
            <a:off x="618978" y="1026942"/>
            <a:ext cx="11282492" cy="4979963"/>
          </a:xfrm>
          <a:prstGeom prst="rect">
            <a:avLst/>
          </a:prstGeom>
        </p:spPr>
      </p:pic>
    </p:spTree>
    <p:extLst>
      <p:ext uri="{BB962C8B-B14F-4D97-AF65-F5344CB8AC3E}">
        <p14:creationId xmlns:p14="http://schemas.microsoft.com/office/powerpoint/2010/main" val="28244455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pic>
        <p:nvPicPr>
          <p:cNvPr id="276" name="Google Shape;276;p20"/>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4" name="Google Shape;196;p11">
            <a:extLst>
              <a:ext uri="{FF2B5EF4-FFF2-40B4-BE49-F238E27FC236}">
                <a16:creationId xmlns:a16="http://schemas.microsoft.com/office/drawing/2014/main" id="{371B4B6F-A22C-439C-9BE1-AB3D47B970A2}"/>
              </a:ext>
            </a:extLst>
          </p:cNvPr>
          <p:cNvSpPr txBox="1"/>
          <p:nvPr/>
        </p:nvSpPr>
        <p:spPr>
          <a:xfrm>
            <a:off x="454754" y="328442"/>
            <a:ext cx="11282492" cy="346808"/>
          </a:xfrm>
          <a:prstGeom prst="rect">
            <a:avLst/>
          </a:prstGeom>
          <a:noFill/>
          <a:ln>
            <a:noFill/>
          </a:ln>
        </p:spPr>
        <p:txBody>
          <a:bodyPr spcFirstLastPara="1" wrap="square" lIns="91425" tIns="29325" rIns="91425" bIns="45700" anchor="t" anchorCtr="0">
            <a:noAutofit/>
          </a:bodyPr>
          <a:lstStyle/>
          <a:p>
            <a:pPr lvl="0">
              <a:lnSpc>
                <a:spcPct val="90000"/>
              </a:lnSpc>
              <a:buClr>
                <a:schemeClr val="dk1"/>
              </a:buClr>
              <a:buSzPts val="3200"/>
            </a:pPr>
            <a:r>
              <a:rPr lang="en-US" sz="2400" b="1" dirty="0">
                <a:latin typeface="Times New Roman" panose="02020603050405020304" pitchFamily="18" charset="0"/>
                <a:cs typeface="Times New Roman" panose="02020603050405020304" pitchFamily="18" charset="0"/>
              </a:rPr>
              <a:t>Training loss and Validation loss </a:t>
            </a:r>
            <a:r>
              <a:rPr lang="en-US" sz="2400" b="1" dirty="0">
                <a:solidFill>
                  <a:schemeClr val="dk1"/>
                </a:solidFill>
                <a:latin typeface="Times New Roman" panose="02020603050405020304" pitchFamily="18" charset="0"/>
                <a:ea typeface="Times New Roman"/>
                <a:cs typeface="Times New Roman" panose="02020603050405020304" pitchFamily="18" charset="0"/>
                <a:sym typeface="Times New Roman"/>
              </a:rPr>
              <a:t>for </a:t>
            </a:r>
            <a:r>
              <a:rPr lang="en-US" sz="2400" b="1" dirty="0">
                <a:solidFill>
                  <a:srgbClr val="1F2328"/>
                </a:solidFill>
                <a:latin typeface="Times New Roman"/>
                <a:ea typeface="Times New Roman"/>
                <a:cs typeface="Times New Roman"/>
                <a:sym typeface="Times New Roman"/>
              </a:rPr>
              <a:t>Question Answering on AIML Queries</a:t>
            </a:r>
            <a:endParaRPr sz="2400" b="1"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pic>
        <p:nvPicPr>
          <p:cNvPr id="5" name="Picture 4">
            <a:extLst>
              <a:ext uri="{FF2B5EF4-FFF2-40B4-BE49-F238E27FC236}">
                <a16:creationId xmlns:a16="http://schemas.microsoft.com/office/drawing/2014/main" id="{B6F2A584-0468-4D21-88F6-B2BB02B6D262}"/>
              </a:ext>
            </a:extLst>
          </p:cNvPr>
          <p:cNvPicPr>
            <a:picLocks noChangeAspect="1"/>
          </p:cNvPicPr>
          <p:nvPr/>
        </p:nvPicPr>
        <p:blipFill>
          <a:blip r:embed="rId4"/>
          <a:stretch>
            <a:fillRect/>
          </a:stretch>
        </p:blipFill>
        <p:spPr>
          <a:xfrm>
            <a:off x="675248" y="1038224"/>
            <a:ext cx="11061997" cy="5070475"/>
          </a:xfrm>
          <a:prstGeom prst="rect">
            <a:avLst/>
          </a:prstGeom>
        </p:spPr>
      </p:pic>
    </p:spTree>
    <p:extLst>
      <p:ext uri="{BB962C8B-B14F-4D97-AF65-F5344CB8AC3E}">
        <p14:creationId xmlns:p14="http://schemas.microsoft.com/office/powerpoint/2010/main" val="8194325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pic>
        <p:nvPicPr>
          <p:cNvPr id="282" name="Google Shape;282;p21"/>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83" name="Google Shape;283;p21"/>
          <p:cNvSpPr txBox="1"/>
          <p:nvPr/>
        </p:nvSpPr>
        <p:spPr>
          <a:xfrm>
            <a:off x="591725" y="344557"/>
            <a:ext cx="8099425" cy="936625"/>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a:solidFill>
                  <a:schemeClr val="dk1"/>
                </a:solidFill>
                <a:latin typeface="Times New Roman"/>
                <a:ea typeface="Times New Roman"/>
                <a:cs typeface="Times New Roman"/>
                <a:sym typeface="Times New Roman"/>
              </a:rPr>
              <a:t>In .. Huggingface Spaces</a:t>
            </a:r>
            <a:endParaRPr/>
          </a:p>
        </p:txBody>
      </p:sp>
      <p:sp>
        <p:nvSpPr>
          <p:cNvPr id="284" name="Google Shape;284;p21"/>
          <p:cNvSpPr txBox="1"/>
          <p:nvPr/>
        </p:nvSpPr>
        <p:spPr>
          <a:xfrm>
            <a:off x="591725" y="1008935"/>
            <a:ext cx="11351301"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0" i="0">
                <a:solidFill>
                  <a:srgbClr val="1F2328"/>
                </a:solidFill>
                <a:latin typeface="Arial"/>
                <a:ea typeface="Arial"/>
                <a:cs typeface="Arial"/>
                <a:sym typeface="Arial"/>
              </a:rPr>
              <a:t>The deployment of the project Email Subject Line Generation model and Question Answering on AIML Queries model using Hugging Face and Gradio can be found in the following directory:</a:t>
            </a:r>
            <a:endParaRPr/>
          </a:p>
          <a:p>
            <a:pPr marL="0" marR="0" lvl="0" indent="0" algn="l" rtl="0">
              <a:spcBef>
                <a:spcPts val="0"/>
              </a:spcBef>
              <a:spcAft>
                <a:spcPts val="0"/>
              </a:spcAft>
              <a:buNone/>
            </a:pPr>
            <a:r>
              <a:rPr lang="en-US" sz="1400" b="0" i="0" u="sng">
                <a:solidFill>
                  <a:srgbClr val="1F2328"/>
                </a:solidFill>
                <a:latin typeface="Arial"/>
                <a:ea typeface="Arial"/>
                <a:cs typeface="Arial"/>
                <a:sym typeface="Arial"/>
                <a:hlinkClick r:id="rId4">
                  <a:extLst>
                    <a:ext uri="{A12FA001-AC4F-418D-AE19-62706E023703}">
                      <ahyp:hlinkClr xmlns:ahyp="http://schemas.microsoft.com/office/drawing/2018/hyperlinkcolor" val="tx"/>
                    </a:ext>
                  </a:extLst>
                </a:hlinkClick>
              </a:rPr>
              <a:t>Hugging Face Gradio project Deployment</a:t>
            </a:r>
            <a:endParaRPr sz="1400" b="0" i="0">
              <a:solidFill>
                <a:srgbClr val="1F2328"/>
              </a:solidFill>
              <a:latin typeface="Arial"/>
              <a:ea typeface="Arial"/>
              <a:cs typeface="Arial"/>
              <a:sym typeface="Arial"/>
            </a:endParaRPr>
          </a:p>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pic>
        <p:nvPicPr>
          <p:cNvPr id="285" name="Google Shape;285;p21"/>
          <p:cNvPicPr preferRelativeResize="0"/>
          <p:nvPr/>
        </p:nvPicPr>
        <p:blipFill rotWithShape="1">
          <a:blip r:embed="rId5">
            <a:alphaModFix/>
          </a:blip>
          <a:srcRect/>
          <a:stretch/>
        </p:blipFill>
        <p:spPr>
          <a:xfrm>
            <a:off x="463826" y="1945560"/>
            <a:ext cx="11479200" cy="390350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22"/>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91" name="Google Shape;291;p22"/>
          <p:cNvSpPr txBox="1"/>
          <p:nvPr/>
        </p:nvSpPr>
        <p:spPr>
          <a:xfrm>
            <a:off x="591725" y="344557"/>
            <a:ext cx="8099425" cy="936625"/>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a:solidFill>
                  <a:schemeClr val="dk1"/>
                </a:solidFill>
                <a:latin typeface="Times New Roman"/>
                <a:ea typeface="Times New Roman"/>
                <a:cs typeface="Times New Roman"/>
                <a:sym typeface="Times New Roman"/>
              </a:rPr>
              <a:t>In .. Huggingface Spaces</a:t>
            </a:r>
            <a:endParaRPr/>
          </a:p>
        </p:txBody>
      </p:sp>
      <p:pic>
        <p:nvPicPr>
          <p:cNvPr id="292" name="Google Shape;292;p22"/>
          <p:cNvPicPr preferRelativeResize="0"/>
          <p:nvPr/>
        </p:nvPicPr>
        <p:blipFill rotWithShape="1">
          <a:blip r:embed="rId4">
            <a:alphaModFix/>
          </a:blip>
          <a:srcRect/>
          <a:stretch/>
        </p:blipFill>
        <p:spPr>
          <a:xfrm>
            <a:off x="768626" y="1281182"/>
            <a:ext cx="10933044" cy="467265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297" name="Google Shape;297;p23"/>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298" name="Google Shape;298;p23"/>
          <p:cNvSpPr txBox="1"/>
          <p:nvPr/>
        </p:nvSpPr>
        <p:spPr>
          <a:xfrm>
            <a:off x="591725" y="344557"/>
            <a:ext cx="8099425" cy="936625"/>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rgbClr val="1F2328"/>
              </a:buClr>
              <a:buSzPts val="3200"/>
              <a:buFont typeface="Times New Roman"/>
              <a:buNone/>
            </a:pPr>
            <a:r>
              <a:rPr lang="en-US" sz="3200" b="1" i="0">
                <a:solidFill>
                  <a:srgbClr val="1F2328"/>
                </a:solidFill>
                <a:latin typeface="Times New Roman"/>
                <a:ea typeface="Times New Roman"/>
                <a:cs typeface="Times New Roman"/>
                <a:sym typeface="Times New Roman"/>
              </a:rPr>
              <a:t>GUI for AI-based Generative QA System</a:t>
            </a:r>
            <a:endParaRPr/>
          </a:p>
        </p:txBody>
      </p:sp>
      <p:pic>
        <p:nvPicPr>
          <p:cNvPr id="299" name="Google Shape;299;p23"/>
          <p:cNvPicPr preferRelativeResize="0"/>
          <p:nvPr/>
        </p:nvPicPr>
        <p:blipFill rotWithShape="1">
          <a:blip r:embed="rId4">
            <a:alphaModFix/>
          </a:blip>
          <a:srcRect/>
          <a:stretch/>
        </p:blipFill>
        <p:spPr>
          <a:xfrm>
            <a:off x="591725" y="1113183"/>
            <a:ext cx="11215962" cy="483517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24"/>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305" name="Google Shape;305;p24"/>
          <p:cNvSpPr txBox="1"/>
          <p:nvPr/>
        </p:nvSpPr>
        <p:spPr>
          <a:xfrm>
            <a:off x="591725" y="344557"/>
            <a:ext cx="8099425" cy="936625"/>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rgbClr val="1F2328"/>
              </a:buClr>
              <a:buSzPts val="3200"/>
              <a:buFont typeface="Times New Roman"/>
              <a:buNone/>
            </a:pPr>
            <a:r>
              <a:rPr lang="en-US" sz="3200" b="1" i="0">
                <a:solidFill>
                  <a:srgbClr val="1F2328"/>
                </a:solidFill>
                <a:latin typeface="Times New Roman"/>
                <a:ea typeface="Times New Roman"/>
                <a:cs typeface="Times New Roman"/>
                <a:sym typeface="Times New Roman"/>
              </a:rPr>
              <a:t>GUI for AI-based Generative QA System</a:t>
            </a:r>
            <a:endParaRPr/>
          </a:p>
        </p:txBody>
      </p:sp>
      <p:pic>
        <p:nvPicPr>
          <p:cNvPr id="306" name="Google Shape;306;p24"/>
          <p:cNvPicPr preferRelativeResize="0"/>
          <p:nvPr/>
        </p:nvPicPr>
        <p:blipFill rotWithShape="1">
          <a:blip r:embed="rId4">
            <a:alphaModFix/>
          </a:blip>
          <a:srcRect/>
          <a:stretch/>
        </p:blipFill>
        <p:spPr>
          <a:xfrm>
            <a:off x="728869" y="933450"/>
            <a:ext cx="10871405" cy="49911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11" name="Google Shape;311;p25"/>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312" name="Google Shape;312;p25"/>
          <p:cNvSpPr txBox="1"/>
          <p:nvPr/>
        </p:nvSpPr>
        <p:spPr>
          <a:xfrm>
            <a:off x="439806" y="331304"/>
            <a:ext cx="8099425" cy="814388"/>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a:solidFill>
                  <a:schemeClr val="dk1"/>
                </a:solidFill>
                <a:latin typeface="Times New Roman"/>
                <a:ea typeface="Times New Roman"/>
                <a:cs typeface="Times New Roman"/>
                <a:sym typeface="Times New Roman"/>
              </a:rPr>
              <a:t>LLM Model Fine-tuning Challenges</a:t>
            </a:r>
            <a:endParaRPr/>
          </a:p>
        </p:txBody>
      </p:sp>
      <p:sp>
        <p:nvSpPr>
          <p:cNvPr id="313" name="Google Shape;313;p25"/>
          <p:cNvSpPr txBox="1"/>
          <p:nvPr/>
        </p:nvSpPr>
        <p:spPr>
          <a:xfrm>
            <a:off x="636104" y="1258956"/>
            <a:ext cx="10201382" cy="3788858"/>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800" b="1" dirty="0">
                <a:solidFill>
                  <a:schemeClr val="dk1"/>
                </a:solidFill>
                <a:latin typeface="Arial"/>
                <a:ea typeface="Arial"/>
                <a:cs typeface="Arial"/>
                <a:sym typeface="Arial"/>
              </a:rPr>
              <a:t>Tokenization Issues:</a:t>
            </a:r>
            <a:endParaRPr dirty="0"/>
          </a:p>
          <a:p>
            <a:pPr marL="0" marR="0" lvl="0" indent="0" algn="l" rtl="0">
              <a:lnSpc>
                <a:spcPct val="150000"/>
              </a:lnSpc>
              <a:spcBef>
                <a:spcPts val="0"/>
              </a:spcBef>
              <a:spcAft>
                <a:spcPts val="0"/>
              </a:spcAft>
              <a:buNone/>
            </a:pPr>
            <a:r>
              <a:rPr lang="en-US" sz="1800" dirty="0">
                <a:solidFill>
                  <a:schemeClr val="dk1"/>
                </a:solidFill>
                <a:latin typeface="Arial"/>
                <a:ea typeface="Arial"/>
                <a:cs typeface="Arial"/>
                <a:sym typeface="Arial"/>
              </a:rPr>
              <a:t>         Identify and using correct tokenizer based on selected LLM model</a:t>
            </a:r>
            <a:endParaRPr dirty="0"/>
          </a:p>
          <a:p>
            <a:pPr marL="0" marR="0" lvl="0" indent="0" algn="l" rtl="0">
              <a:lnSpc>
                <a:spcPct val="150000"/>
              </a:lnSpc>
              <a:spcBef>
                <a:spcPts val="0"/>
              </a:spcBef>
              <a:spcAft>
                <a:spcPts val="0"/>
              </a:spcAft>
              <a:buNone/>
            </a:pPr>
            <a:r>
              <a:rPr lang="en-US" sz="1800" b="1" dirty="0">
                <a:solidFill>
                  <a:schemeClr val="dk1"/>
                </a:solidFill>
                <a:latin typeface="Arial"/>
                <a:ea typeface="Arial"/>
                <a:cs typeface="Arial"/>
                <a:sym typeface="Arial"/>
              </a:rPr>
              <a:t>LLM Model Loading and Fine-Tuning:</a:t>
            </a:r>
            <a:endParaRPr dirty="0"/>
          </a:p>
          <a:p>
            <a:pPr marL="457200" marR="0" lvl="1" indent="0" algn="l" rtl="0">
              <a:lnSpc>
                <a:spcPct val="150000"/>
              </a:lnSpc>
              <a:spcBef>
                <a:spcPts val="0"/>
              </a:spcBef>
              <a:spcAft>
                <a:spcPts val="0"/>
              </a:spcAft>
              <a:buNone/>
            </a:pPr>
            <a:r>
              <a:rPr lang="en-US" sz="1800" b="0" i="0" u="none" strike="noStrike" cap="none" dirty="0">
                <a:solidFill>
                  <a:schemeClr val="dk1"/>
                </a:solidFill>
                <a:latin typeface="Arial"/>
                <a:ea typeface="Arial"/>
                <a:cs typeface="Arial"/>
                <a:sym typeface="Arial"/>
              </a:rPr>
              <a:t> 1. While Fine-tune LLM models require significant computational power (e.g., high-end GPUs). </a:t>
            </a:r>
            <a:endParaRPr dirty="0"/>
          </a:p>
          <a:p>
            <a:pPr marL="457200" marR="0" lvl="1" indent="0" algn="l" rtl="0">
              <a:lnSpc>
                <a:spcPct val="150000"/>
              </a:lnSpc>
              <a:spcBef>
                <a:spcPts val="0"/>
              </a:spcBef>
              <a:spcAft>
                <a:spcPts val="0"/>
              </a:spcAft>
              <a:buNone/>
            </a:pPr>
            <a:r>
              <a:rPr lang="en-US" sz="1800" b="0" i="0" u="none" strike="noStrike" cap="none" dirty="0">
                <a:solidFill>
                  <a:schemeClr val="dk1"/>
                </a:solidFill>
                <a:latin typeface="Arial"/>
                <a:ea typeface="Arial"/>
                <a:cs typeface="Arial"/>
                <a:sym typeface="Arial"/>
              </a:rPr>
              <a:t> 2. Unable Fine-tune large models due to lack of GPU’s, it can be cost-prohibitive and time-consuming.</a:t>
            </a:r>
            <a:endParaRPr dirty="0"/>
          </a:p>
          <a:p>
            <a:pPr marL="457200" marR="0" lvl="1" indent="0" algn="l" rtl="0">
              <a:lnSpc>
                <a:spcPct val="150000"/>
              </a:lnSpc>
              <a:spcBef>
                <a:spcPts val="0"/>
              </a:spcBef>
              <a:spcAft>
                <a:spcPts val="0"/>
              </a:spcAft>
              <a:buNone/>
            </a:pPr>
            <a:r>
              <a:rPr lang="en-US" sz="1800" b="0" i="0" u="none" strike="noStrike" cap="none" dirty="0">
                <a:solidFill>
                  <a:schemeClr val="dk1"/>
                </a:solidFill>
                <a:latin typeface="Arial"/>
                <a:ea typeface="Arial"/>
                <a:cs typeface="Arial"/>
                <a:sym typeface="Arial"/>
              </a:rPr>
              <a:t> 3. To find the right hyperparameters (e.g., learning rate, batch size)</a:t>
            </a:r>
            <a:endParaRPr dirty="0"/>
          </a:p>
          <a:p>
            <a:pPr marL="0" marR="0" lvl="0" indent="0" algn="l" rtl="0">
              <a:lnSpc>
                <a:spcPct val="150000"/>
              </a:lnSpc>
              <a:spcBef>
                <a:spcPts val="0"/>
              </a:spcBef>
              <a:spcAft>
                <a:spcPts val="0"/>
              </a:spcAft>
              <a:buNone/>
            </a:pPr>
            <a:r>
              <a:rPr lang="en-US" sz="1800" b="1" dirty="0">
                <a:solidFill>
                  <a:schemeClr val="dk1"/>
                </a:solidFill>
                <a:latin typeface="Arial"/>
                <a:ea typeface="Arial"/>
                <a:cs typeface="Arial"/>
                <a:sym typeface="Arial"/>
              </a:rPr>
              <a:t>Optimization and Evaluation</a:t>
            </a:r>
            <a:endParaRPr dirty="0"/>
          </a:p>
          <a:p>
            <a:pPr marL="0" marR="0" lvl="0" indent="0" algn="l" rtl="0">
              <a:lnSpc>
                <a:spcPct val="150000"/>
              </a:lnSpc>
              <a:spcBef>
                <a:spcPts val="0"/>
              </a:spcBef>
              <a:spcAft>
                <a:spcPts val="0"/>
              </a:spcAft>
              <a:buNone/>
            </a:pPr>
            <a:r>
              <a:rPr lang="en-US" sz="1800" dirty="0">
                <a:solidFill>
                  <a:schemeClr val="dk1"/>
                </a:solidFill>
                <a:latin typeface="Arial"/>
                <a:ea typeface="Arial"/>
                <a:cs typeface="Arial"/>
                <a:sym typeface="Arial"/>
              </a:rPr>
              <a:t>        Test with various hyperparameters, architectures, and datasets based on selected LLM models.</a:t>
            </a:r>
            <a:endParaRPr dirty="0"/>
          </a:p>
          <a:p>
            <a:pPr marL="0" marR="0" lvl="0" indent="0" algn="l" rtl="0">
              <a:lnSpc>
                <a:spcPct val="150000"/>
              </a:lnSpc>
              <a:spcBef>
                <a:spcPts val="0"/>
              </a:spcBef>
              <a:spcAft>
                <a:spcPts val="0"/>
              </a:spcAft>
              <a:buNone/>
            </a:pPr>
            <a:endParaRPr sz="1800" dirty="0">
              <a:solidFill>
                <a:schemeClr val="dk1"/>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pic>
        <p:nvPicPr>
          <p:cNvPr id="318" name="Google Shape;318;p26"/>
          <p:cNvPicPr preferRelativeResize="0"/>
          <p:nvPr/>
        </p:nvPicPr>
        <p:blipFill rotWithShape="1">
          <a:blip r:embed="rId3">
            <a:alphaModFix/>
          </a:blip>
          <a:srcRect/>
          <a:stretch/>
        </p:blipFill>
        <p:spPr>
          <a:xfrm>
            <a:off x="8294688" y="6108700"/>
            <a:ext cx="3897312" cy="749300"/>
          </a:xfrm>
          <a:prstGeom prst="rect">
            <a:avLst/>
          </a:prstGeom>
          <a:noFill/>
          <a:ln>
            <a:noFill/>
          </a:ln>
        </p:spPr>
      </p:pic>
      <p:pic>
        <p:nvPicPr>
          <p:cNvPr id="319" name="Google Shape;319;p26"/>
          <p:cNvPicPr preferRelativeResize="0"/>
          <p:nvPr/>
        </p:nvPicPr>
        <p:blipFill rotWithShape="1">
          <a:blip r:embed="rId4">
            <a:alphaModFix/>
          </a:blip>
          <a:srcRect/>
          <a:stretch/>
        </p:blipFill>
        <p:spPr>
          <a:xfrm>
            <a:off x="2107095" y="913572"/>
            <a:ext cx="8362121" cy="4076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3"/>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106" name="Google Shape;106;p3"/>
          <p:cNvSpPr txBox="1"/>
          <p:nvPr/>
        </p:nvSpPr>
        <p:spPr>
          <a:xfrm>
            <a:off x="86138" y="318053"/>
            <a:ext cx="12019724" cy="980661"/>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4000"/>
              <a:buFont typeface="Arial"/>
              <a:buNone/>
            </a:pPr>
            <a:r>
              <a:rPr lang="en-US" sz="4000" b="1">
                <a:solidFill>
                  <a:schemeClr val="dk1"/>
                </a:solidFill>
                <a:latin typeface="Arial"/>
                <a:ea typeface="Arial"/>
                <a:cs typeface="Arial"/>
                <a:sym typeface="Arial"/>
              </a:rPr>
              <a:t>Project Overview :</a:t>
            </a:r>
            <a:endParaRPr/>
          </a:p>
        </p:txBody>
      </p:sp>
      <p:sp>
        <p:nvSpPr>
          <p:cNvPr id="107" name="Google Shape;107;p3"/>
          <p:cNvSpPr txBox="1"/>
          <p:nvPr/>
        </p:nvSpPr>
        <p:spPr>
          <a:xfrm>
            <a:off x="86138" y="1462486"/>
            <a:ext cx="12019724" cy="4216539"/>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b="1" i="0" u="none" strike="noStrike" dirty="0">
                <a:solidFill>
                  <a:schemeClr val="dk1"/>
                </a:solidFill>
                <a:latin typeface="Arial"/>
                <a:ea typeface="Arial"/>
                <a:cs typeface="Arial"/>
                <a:sym typeface="Arial"/>
              </a:rPr>
              <a:t>Email Subject Line Generation</a:t>
            </a:r>
            <a:r>
              <a:rPr lang="en-US" sz="1800" b="1" i="0" dirty="0">
                <a:solidFill>
                  <a:schemeClr val="dk1"/>
                </a:solidFill>
                <a:latin typeface="Arial"/>
                <a:ea typeface="Arial"/>
                <a:cs typeface="Arial"/>
                <a:sym typeface="Arial"/>
              </a:rPr>
              <a:t>:</a:t>
            </a:r>
            <a:endParaRPr sz="1800" b="0" i="0" dirty="0">
              <a:solidFill>
                <a:schemeClr val="dk1"/>
              </a:solidFill>
              <a:latin typeface="Arial"/>
              <a:ea typeface="Arial"/>
              <a:cs typeface="Arial"/>
              <a:sym typeface="Arial"/>
            </a:endParaRPr>
          </a:p>
          <a:p>
            <a:pPr marL="742950" marR="0" lvl="1" indent="-285750" algn="l" rtl="0">
              <a:lnSpc>
                <a:spcPct val="150000"/>
              </a:lnSpc>
              <a:spcBef>
                <a:spcPts val="0"/>
              </a:spcBef>
              <a:spcAft>
                <a:spcPts val="0"/>
              </a:spcAft>
              <a:buClr>
                <a:schemeClr val="dk1"/>
              </a:buClr>
              <a:buSzPts val="1600"/>
              <a:buFont typeface="Courier New"/>
              <a:buChar char="o"/>
            </a:pPr>
            <a:r>
              <a:rPr lang="en-US" sz="1600" b="0" i="0" u="none" strike="noStrike" cap="none" dirty="0">
                <a:solidFill>
                  <a:schemeClr val="dk1"/>
                </a:solidFill>
                <a:latin typeface="Arial"/>
                <a:ea typeface="Arial"/>
                <a:cs typeface="Arial"/>
                <a:sym typeface="Arial"/>
              </a:rPr>
              <a:t>Fine-tune a GPT model using a prepared dataset.</a:t>
            </a:r>
            <a:endParaRPr dirty="0"/>
          </a:p>
          <a:p>
            <a:pPr marL="742950" marR="0" lvl="1" indent="-285750" algn="l" rtl="0">
              <a:lnSpc>
                <a:spcPct val="150000"/>
              </a:lnSpc>
              <a:spcBef>
                <a:spcPts val="0"/>
              </a:spcBef>
              <a:spcAft>
                <a:spcPts val="0"/>
              </a:spcAft>
              <a:buClr>
                <a:schemeClr val="dk1"/>
              </a:buClr>
              <a:buSzPts val="1600"/>
              <a:buFont typeface="Courier New"/>
              <a:buChar char="o"/>
            </a:pPr>
            <a:r>
              <a:rPr lang="en-US" sz="1600" b="0" i="0" u="none" strike="noStrike" cap="none" dirty="0">
                <a:solidFill>
                  <a:schemeClr val="dk1"/>
                </a:solidFill>
                <a:latin typeface="Arial"/>
                <a:ea typeface="Arial"/>
                <a:cs typeface="Arial"/>
                <a:sym typeface="Arial"/>
              </a:rPr>
              <a:t>Generate succinct email subjects from email bodies.</a:t>
            </a:r>
            <a:endParaRPr dirty="0"/>
          </a:p>
          <a:p>
            <a:pPr marL="742950" marR="0" lvl="1" indent="-285750" algn="l" rtl="0">
              <a:lnSpc>
                <a:spcPct val="150000"/>
              </a:lnSpc>
              <a:spcBef>
                <a:spcPts val="0"/>
              </a:spcBef>
              <a:spcAft>
                <a:spcPts val="0"/>
              </a:spcAft>
              <a:buClr>
                <a:schemeClr val="dk1"/>
              </a:buClr>
              <a:buSzPts val="1600"/>
              <a:buFont typeface="Courier New"/>
              <a:buChar char="o"/>
            </a:pPr>
            <a:r>
              <a:rPr lang="en-US" sz="1600" b="1" i="0" u="none" strike="noStrike" cap="none" dirty="0">
                <a:solidFill>
                  <a:schemeClr val="dk1"/>
                </a:solidFill>
                <a:latin typeface="Arial"/>
                <a:ea typeface="Arial"/>
                <a:cs typeface="Arial"/>
                <a:sym typeface="Arial"/>
              </a:rPr>
              <a:t>Additional Learning:</a:t>
            </a:r>
            <a:r>
              <a:rPr lang="en-US" sz="1600" b="0" i="0" u="none" strike="noStrike" cap="none" dirty="0">
                <a:solidFill>
                  <a:schemeClr val="dk1"/>
                </a:solidFill>
                <a:latin typeface="Arial"/>
                <a:ea typeface="Arial"/>
                <a:cs typeface="Arial"/>
                <a:sym typeface="Arial"/>
              </a:rPr>
              <a:t> Explore and compare other LLM models such as BERT, T5, BART, and etc. to understand their performance in email subject generation. Learn from different architectures to enhance the effectiveness of the GPT model.</a:t>
            </a:r>
            <a:endParaRPr dirty="0"/>
          </a:p>
          <a:p>
            <a:pPr marL="457200" marR="0" lvl="1" indent="0" algn="l" rtl="0">
              <a:lnSpc>
                <a:spcPct val="150000"/>
              </a:lnSpc>
              <a:spcBef>
                <a:spcPts val="0"/>
              </a:spcBef>
              <a:spcAft>
                <a:spcPts val="0"/>
              </a:spcAft>
              <a:buNone/>
            </a:pPr>
            <a:endParaRPr sz="1600" b="0" i="0" u="none" strike="noStrike" cap="none" dirty="0">
              <a:solidFill>
                <a:schemeClr val="dk1"/>
              </a:solidFill>
              <a:latin typeface="Arial"/>
              <a:ea typeface="Arial"/>
              <a:cs typeface="Arial"/>
              <a:sym typeface="Arial"/>
            </a:endParaRPr>
          </a:p>
          <a:p>
            <a:pPr marL="285750" marR="0" lvl="0" indent="-285750" algn="l" rtl="0">
              <a:spcBef>
                <a:spcPts val="0"/>
              </a:spcBef>
              <a:spcAft>
                <a:spcPts val="0"/>
              </a:spcAft>
              <a:buClr>
                <a:schemeClr val="dk1"/>
              </a:buClr>
              <a:buSzPts val="1800"/>
              <a:buFont typeface="Noto Sans Symbols"/>
              <a:buChar char="⮚"/>
            </a:pPr>
            <a:r>
              <a:rPr lang="en-US" sz="1800" b="1" i="0" u="none" strike="noStrike" dirty="0">
                <a:solidFill>
                  <a:schemeClr val="dk1"/>
                </a:solidFill>
                <a:latin typeface="Arial"/>
                <a:ea typeface="Arial"/>
                <a:cs typeface="Arial"/>
                <a:sym typeface="Arial"/>
              </a:rPr>
              <a:t>Question Answering on AIML Queries</a:t>
            </a:r>
            <a:r>
              <a:rPr lang="en-US" sz="1800" b="1" i="0" dirty="0">
                <a:solidFill>
                  <a:schemeClr val="dk1"/>
                </a:solidFill>
                <a:latin typeface="Arial"/>
                <a:ea typeface="Arial"/>
                <a:cs typeface="Arial"/>
                <a:sym typeface="Arial"/>
              </a:rPr>
              <a:t>:</a:t>
            </a:r>
            <a:endParaRPr sz="1800" b="0" i="0" dirty="0">
              <a:solidFill>
                <a:schemeClr val="dk1"/>
              </a:solidFill>
              <a:latin typeface="Arial"/>
              <a:ea typeface="Arial"/>
              <a:cs typeface="Arial"/>
              <a:sym typeface="Arial"/>
            </a:endParaRPr>
          </a:p>
          <a:p>
            <a:pPr marL="742950" marR="0" lvl="1" indent="-285750" algn="l" rtl="0">
              <a:lnSpc>
                <a:spcPct val="150000"/>
              </a:lnSpc>
              <a:spcBef>
                <a:spcPts val="0"/>
              </a:spcBef>
              <a:spcAft>
                <a:spcPts val="0"/>
              </a:spcAft>
              <a:buClr>
                <a:schemeClr val="dk1"/>
              </a:buClr>
              <a:buSzPts val="1600"/>
              <a:buFont typeface="Courier New"/>
              <a:buChar char="o"/>
            </a:pPr>
            <a:r>
              <a:rPr lang="en-US" sz="1600" b="0" i="0" u="none" strike="noStrike" cap="none" dirty="0">
                <a:solidFill>
                  <a:schemeClr val="dk1"/>
                </a:solidFill>
                <a:latin typeface="Arial"/>
                <a:ea typeface="Arial"/>
                <a:cs typeface="Arial"/>
                <a:sym typeface="Arial"/>
              </a:rPr>
              <a:t>Create a new dataset for AIML questions.</a:t>
            </a:r>
            <a:endParaRPr dirty="0"/>
          </a:p>
          <a:p>
            <a:pPr marL="742950" marR="0" lvl="1" indent="-285750" algn="l" rtl="0">
              <a:lnSpc>
                <a:spcPct val="150000"/>
              </a:lnSpc>
              <a:spcBef>
                <a:spcPts val="0"/>
              </a:spcBef>
              <a:spcAft>
                <a:spcPts val="0"/>
              </a:spcAft>
              <a:buClr>
                <a:schemeClr val="dk1"/>
              </a:buClr>
              <a:buSzPts val="1600"/>
              <a:buFont typeface="Courier New"/>
              <a:buChar char="o"/>
            </a:pPr>
            <a:r>
              <a:rPr lang="en-US" sz="1600" b="0" i="0" u="none" strike="noStrike" cap="none" dirty="0">
                <a:solidFill>
                  <a:schemeClr val="dk1"/>
                </a:solidFill>
                <a:latin typeface="Arial"/>
                <a:ea typeface="Arial"/>
                <a:cs typeface="Arial"/>
                <a:sym typeface="Arial"/>
              </a:rPr>
              <a:t>Fine-tune a GPT model to generate answers to these questions.</a:t>
            </a:r>
            <a:endParaRPr dirty="0"/>
          </a:p>
          <a:p>
            <a:pPr marL="742950" marR="0" lvl="1" indent="-285750" algn="l" rtl="0">
              <a:lnSpc>
                <a:spcPct val="150000"/>
              </a:lnSpc>
              <a:spcBef>
                <a:spcPts val="0"/>
              </a:spcBef>
              <a:spcAft>
                <a:spcPts val="0"/>
              </a:spcAft>
              <a:buClr>
                <a:schemeClr val="dk1"/>
              </a:buClr>
              <a:buSzPts val="1600"/>
              <a:buFont typeface="Courier New"/>
              <a:buChar char="o"/>
            </a:pPr>
            <a:r>
              <a:rPr lang="en-US" sz="1600" b="1" i="0" u="none" strike="noStrike" cap="none" dirty="0">
                <a:solidFill>
                  <a:schemeClr val="dk1"/>
                </a:solidFill>
                <a:latin typeface="Arial"/>
                <a:ea typeface="Arial"/>
                <a:cs typeface="Arial"/>
                <a:sym typeface="Arial"/>
              </a:rPr>
              <a:t>Additional Learning:</a:t>
            </a:r>
            <a:r>
              <a:rPr lang="en-US" sz="1600" b="0" i="0" u="none" strike="noStrike" cap="none" dirty="0">
                <a:solidFill>
                  <a:schemeClr val="dk1"/>
                </a:solidFill>
                <a:latin typeface="Arial"/>
                <a:ea typeface="Arial"/>
                <a:cs typeface="Arial"/>
                <a:sym typeface="Arial"/>
              </a:rPr>
              <a:t> Investigate other LLM models like T5, BERT, BART and etc. for question answering. Compare their results to gain insights into their strengths and weaknesses in handling AIML queries.</a:t>
            </a:r>
            <a:endParaRPr dirty="0"/>
          </a:p>
          <a:p>
            <a:pPr marL="285750" marR="0" lvl="0" indent="-184150" algn="l" rtl="0">
              <a:spcBef>
                <a:spcPts val="0"/>
              </a:spcBef>
              <a:spcAft>
                <a:spcPts val="0"/>
              </a:spcAft>
              <a:buClr>
                <a:schemeClr val="dk1"/>
              </a:buClr>
              <a:buSzPts val="1600"/>
              <a:buFont typeface="Noto Sans Symbols"/>
              <a:buNone/>
            </a:pPr>
            <a:endParaRPr sz="1600" dirty="0">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pic>
        <p:nvPicPr>
          <p:cNvPr id="112" name="Google Shape;112;p4"/>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113" name="Google Shape;113;p4"/>
          <p:cNvSpPr txBox="1"/>
          <p:nvPr/>
        </p:nvSpPr>
        <p:spPr>
          <a:xfrm>
            <a:off x="86138" y="318053"/>
            <a:ext cx="12019724" cy="980661"/>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i="0" u="none" strike="noStrike">
                <a:solidFill>
                  <a:schemeClr val="dk1"/>
                </a:solidFill>
                <a:latin typeface="Times New Roman"/>
                <a:ea typeface="Times New Roman"/>
                <a:cs typeface="Times New Roman"/>
                <a:sym typeface="Times New Roman"/>
              </a:rPr>
              <a:t>Email Subject Line Generation</a:t>
            </a:r>
            <a:endParaRPr sz="3200" b="1">
              <a:solidFill>
                <a:schemeClr val="dk1"/>
              </a:solidFill>
              <a:latin typeface="Arial"/>
              <a:ea typeface="Arial"/>
              <a:cs typeface="Arial"/>
              <a:sym typeface="Arial"/>
            </a:endParaRPr>
          </a:p>
        </p:txBody>
      </p:sp>
      <p:sp>
        <p:nvSpPr>
          <p:cNvPr id="114" name="Google Shape;114;p4"/>
          <p:cNvSpPr txBox="1"/>
          <p:nvPr/>
        </p:nvSpPr>
        <p:spPr>
          <a:xfrm>
            <a:off x="503583" y="960160"/>
            <a:ext cx="10780347" cy="67710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900">
                <a:solidFill>
                  <a:schemeClr val="dk1"/>
                </a:solidFill>
                <a:latin typeface="Arial"/>
                <a:ea typeface="Arial"/>
                <a:cs typeface="Arial"/>
                <a:sym typeface="Arial"/>
              </a:rPr>
              <a:t>The task is focused on generating concise email subject lines by summarizing key sentences from the email body, specifically targets email summarization.</a:t>
            </a:r>
            <a:endParaRPr/>
          </a:p>
        </p:txBody>
      </p:sp>
      <p:sp>
        <p:nvSpPr>
          <p:cNvPr id="115" name="Google Shape;115;p4"/>
          <p:cNvSpPr txBox="1"/>
          <p:nvPr/>
        </p:nvSpPr>
        <p:spPr>
          <a:xfrm>
            <a:off x="503583" y="2013519"/>
            <a:ext cx="11004538" cy="3416320"/>
          </a:xfrm>
          <a:prstGeom prst="rect">
            <a:avLst/>
          </a:prstGeom>
          <a:noFill/>
          <a:ln>
            <a:noFill/>
          </a:ln>
        </p:spPr>
        <p:txBody>
          <a:bodyPr spcFirstLastPara="1" wrap="square" lIns="91425" tIns="45700" rIns="91425" bIns="45700" anchor="t" anchorCtr="0">
            <a:spAutoFit/>
          </a:bodyPr>
          <a:lstStyle/>
          <a:p>
            <a:pPr marL="0" marR="0" lvl="0" indent="-114300" algn="l" rtl="0">
              <a:spcBef>
                <a:spcPts val="0"/>
              </a:spcBef>
              <a:spcAft>
                <a:spcPts val="0"/>
              </a:spcAft>
              <a:buClr>
                <a:srgbClr val="1F2328"/>
              </a:buClr>
              <a:buSzPts val="1800"/>
              <a:buFont typeface="Arial"/>
              <a:buChar char="•"/>
            </a:pPr>
            <a:r>
              <a:rPr lang="en-US" sz="1800" b="1" i="0">
                <a:solidFill>
                  <a:srgbClr val="1F2328"/>
                </a:solidFill>
                <a:latin typeface="Arial"/>
                <a:ea typeface="Arial"/>
                <a:cs typeface="Arial"/>
                <a:sym typeface="Arial"/>
              </a:rPr>
              <a:t>Dataset:</a:t>
            </a:r>
            <a:r>
              <a:rPr lang="en-US" sz="1800" b="0" i="0">
                <a:solidFill>
                  <a:srgbClr val="1F2328"/>
                </a:solidFill>
                <a:latin typeface="Arial"/>
                <a:ea typeface="Arial"/>
                <a:cs typeface="Arial"/>
                <a:sym typeface="Arial"/>
              </a:rPr>
              <a:t> </a:t>
            </a:r>
            <a:r>
              <a:rPr lang="en-US" sz="1800" b="0" i="0" u="sng">
                <a:solidFill>
                  <a:srgbClr val="1F2328"/>
                </a:solidFill>
                <a:latin typeface="Arial"/>
                <a:ea typeface="Arial"/>
                <a:cs typeface="Arial"/>
                <a:sym typeface="Arial"/>
                <a:hlinkClick r:id="rId4">
                  <a:extLst>
                    <a:ext uri="{A12FA001-AC4F-418D-AE19-62706E023703}">
                      <ahyp:hlinkClr xmlns:ahyp="http://schemas.microsoft.com/office/drawing/2018/hyperlinkcolor" val="tx"/>
                    </a:ext>
                  </a:extLst>
                </a:hlinkClick>
              </a:rPr>
              <a:t>Annotated Enron Subject Line Corpus</a:t>
            </a:r>
            <a:endParaRPr sz="1800" b="0" i="0">
              <a:solidFill>
                <a:srgbClr val="1F2328"/>
              </a:solidFill>
              <a:latin typeface="Arial"/>
              <a:ea typeface="Arial"/>
              <a:cs typeface="Arial"/>
              <a:sym typeface="Arial"/>
            </a:endParaRPr>
          </a:p>
          <a:p>
            <a:pPr marL="0" marR="0" lvl="0" indent="-114300" algn="l" rtl="0">
              <a:spcBef>
                <a:spcPts val="0"/>
              </a:spcBef>
              <a:spcAft>
                <a:spcPts val="0"/>
              </a:spcAft>
              <a:buClr>
                <a:srgbClr val="1F2328"/>
              </a:buClr>
              <a:buSzPts val="1800"/>
              <a:buFont typeface="Arial"/>
              <a:buChar char="•"/>
            </a:pPr>
            <a:r>
              <a:rPr lang="en-US" sz="1800" b="1" i="0">
                <a:solidFill>
                  <a:srgbClr val="1F2328"/>
                </a:solidFill>
                <a:latin typeface="Arial"/>
                <a:ea typeface="Arial"/>
                <a:cs typeface="Arial"/>
                <a:sym typeface="Arial"/>
              </a:rPr>
              <a:t>Description:</a:t>
            </a:r>
            <a:endParaRPr sz="1800" b="0" i="0">
              <a:solidFill>
                <a:srgbClr val="1F2328"/>
              </a:solidFill>
              <a:latin typeface="Arial"/>
              <a:ea typeface="Arial"/>
              <a:cs typeface="Arial"/>
              <a:sym typeface="Arial"/>
            </a:endParaRPr>
          </a:p>
          <a:p>
            <a:pPr marL="742950" marR="0" lvl="1" indent="-285750" algn="l" rtl="0">
              <a:spcBef>
                <a:spcPts val="0"/>
              </a:spcBef>
              <a:spcAft>
                <a:spcPts val="0"/>
              </a:spcAft>
              <a:buClr>
                <a:srgbClr val="1F2328"/>
              </a:buClr>
              <a:buSzPts val="1800"/>
              <a:buFont typeface="Arial"/>
              <a:buChar char="•"/>
            </a:pPr>
            <a:r>
              <a:rPr lang="en-US" sz="1800" b="1" i="0" u="none" strike="noStrike" cap="none">
                <a:solidFill>
                  <a:srgbClr val="1F2328"/>
                </a:solidFill>
                <a:latin typeface="Arial"/>
                <a:ea typeface="Arial"/>
                <a:cs typeface="Arial"/>
                <a:sym typeface="Arial"/>
              </a:rPr>
              <a:t>Content:</a:t>
            </a:r>
            <a:r>
              <a:rPr lang="en-US" sz="1800" b="0" i="0" u="none" strike="noStrike" cap="none">
                <a:solidFill>
                  <a:srgbClr val="1F2328"/>
                </a:solidFill>
                <a:latin typeface="Arial"/>
                <a:ea typeface="Arial"/>
                <a:cs typeface="Arial"/>
                <a:sym typeface="Arial"/>
              </a:rPr>
              <a:t> This dataset includes a subset of cleaned, filtered, and deduplicated emails from the Enron Email Corpus, featuring employee inboxes from the Enron Corporation.</a:t>
            </a:r>
            <a:endParaRPr/>
          </a:p>
          <a:p>
            <a:pPr marL="742950" marR="0" lvl="1" indent="-285750" algn="l" rtl="0">
              <a:spcBef>
                <a:spcPts val="0"/>
              </a:spcBef>
              <a:spcAft>
                <a:spcPts val="0"/>
              </a:spcAft>
              <a:buClr>
                <a:srgbClr val="1F2328"/>
              </a:buClr>
              <a:buSzPts val="1800"/>
              <a:buFont typeface="Arial"/>
              <a:buChar char="•"/>
            </a:pPr>
            <a:r>
              <a:rPr lang="en-US" sz="1800" b="1" i="0" u="none" strike="noStrike" cap="none">
                <a:solidFill>
                  <a:srgbClr val="1F2328"/>
                </a:solidFill>
                <a:latin typeface="Arial"/>
                <a:ea typeface="Arial"/>
                <a:cs typeface="Arial"/>
                <a:sym typeface="Arial"/>
              </a:rPr>
              <a:t>Evaluation Split:</a:t>
            </a:r>
            <a:r>
              <a:rPr lang="en-US" sz="1800" b="0" i="0" u="none" strike="noStrike" cap="none">
                <a:solidFill>
                  <a:srgbClr val="1F2328"/>
                </a:solidFill>
                <a:latin typeface="Arial"/>
                <a:ea typeface="Arial"/>
                <a:cs typeface="Arial"/>
                <a:sym typeface="Arial"/>
              </a:rPr>
              <a:t> The development and test sets each have 3 annotated subject lines per email by human annotators. This approach provides multiple reference points, as there isn't always one unique, appropriate subject line per email.</a:t>
            </a:r>
            <a:endParaRPr/>
          </a:p>
          <a:p>
            <a:pPr marL="742950" marR="0" lvl="1" indent="-285750" algn="l" rtl="0">
              <a:spcBef>
                <a:spcPts val="0"/>
              </a:spcBef>
              <a:spcAft>
                <a:spcPts val="0"/>
              </a:spcAft>
              <a:buClr>
                <a:srgbClr val="1F2328"/>
              </a:buClr>
              <a:buSzPts val="1800"/>
              <a:buFont typeface="Arial"/>
              <a:buChar char="•"/>
            </a:pPr>
            <a:r>
              <a:rPr lang="en-US" sz="1800" b="1" i="0" u="none" strike="noStrike" cap="none">
                <a:solidFill>
                  <a:srgbClr val="1F2328"/>
                </a:solidFill>
                <a:latin typeface="Arial"/>
                <a:ea typeface="Arial"/>
                <a:cs typeface="Arial"/>
                <a:sym typeface="Arial"/>
              </a:rPr>
              <a:t>Statistics:</a:t>
            </a:r>
            <a:endParaRPr sz="1800" b="0" i="0" u="none" strike="noStrike" cap="none">
              <a:solidFill>
                <a:srgbClr val="1F2328"/>
              </a:solidFill>
              <a:latin typeface="Arial"/>
              <a:ea typeface="Arial"/>
              <a:cs typeface="Arial"/>
              <a:sym typeface="Arial"/>
            </a:endParaRPr>
          </a:p>
          <a:p>
            <a:pPr marL="1143000" marR="0" lvl="2" indent="-228600" algn="l" rtl="0">
              <a:spcBef>
                <a:spcPts val="0"/>
              </a:spcBef>
              <a:spcAft>
                <a:spcPts val="0"/>
              </a:spcAft>
              <a:buClr>
                <a:srgbClr val="1F2328"/>
              </a:buClr>
              <a:buSzPts val="1800"/>
              <a:buFont typeface="Arial"/>
              <a:buChar char="•"/>
            </a:pPr>
            <a:r>
              <a:rPr lang="en-US" sz="1800" b="1" i="0" u="none" strike="noStrike" cap="none">
                <a:solidFill>
                  <a:srgbClr val="1F2328"/>
                </a:solidFill>
                <a:latin typeface="Arial"/>
                <a:ea typeface="Arial"/>
                <a:cs typeface="Arial"/>
                <a:sym typeface="Arial"/>
              </a:rPr>
              <a:t>Train/Dev/Test Splits:</a:t>
            </a:r>
            <a:r>
              <a:rPr lang="en-US" sz="1800" b="0" i="0" u="none" strike="noStrike" cap="none">
                <a:solidFill>
                  <a:srgbClr val="1F2328"/>
                </a:solidFill>
                <a:latin typeface="Arial"/>
                <a:ea typeface="Arial"/>
                <a:cs typeface="Arial"/>
                <a:sym typeface="Arial"/>
              </a:rPr>
              <a:t> 14,436 / 1,960 / 1,906</a:t>
            </a:r>
            <a:endParaRPr/>
          </a:p>
          <a:p>
            <a:pPr marL="1143000" marR="0" lvl="2" indent="-228600" algn="l" rtl="0">
              <a:spcBef>
                <a:spcPts val="0"/>
              </a:spcBef>
              <a:spcAft>
                <a:spcPts val="0"/>
              </a:spcAft>
              <a:buClr>
                <a:srgbClr val="1F2328"/>
              </a:buClr>
              <a:buSzPts val="1800"/>
              <a:buFont typeface="Arial"/>
              <a:buChar char="•"/>
            </a:pPr>
            <a:r>
              <a:rPr lang="en-US" sz="1800" b="1" i="0" u="none" strike="noStrike" cap="none">
                <a:solidFill>
                  <a:srgbClr val="1F2328"/>
                </a:solidFill>
                <a:latin typeface="Arial"/>
                <a:ea typeface="Arial"/>
                <a:cs typeface="Arial"/>
                <a:sym typeface="Arial"/>
              </a:rPr>
              <a:t>Average Email Length:</a:t>
            </a:r>
            <a:r>
              <a:rPr lang="en-US" sz="1800" b="0" i="0" u="none" strike="noStrike" cap="none">
                <a:solidFill>
                  <a:srgbClr val="1F2328"/>
                </a:solidFill>
                <a:latin typeface="Arial"/>
                <a:ea typeface="Arial"/>
                <a:cs typeface="Arial"/>
                <a:sym typeface="Arial"/>
              </a:rPr>
              <a:t> 75 words</a:t>
            </a:r>
            <a:endParaRPr/>
          </a:p>
          <a:p>
            <a:pPr marL="1143000" marR="0" lvl="2" indent="-228600" algn="l" rtl="0">
              <a:spcBef>
                <a:spcPts val="0"/>
              </a:spcBef>
              <a:spcAft>
                <a:spcPts val="0"/>
              </a:spcAft>
              <a:buClr>
                <a:srgbClr val="1F2328"/>
              </a:buClr>
              <a:buSzPts val="1800"/>
              <a:buFont typeface="Arial"/>
              <a:buChar char="•"/>
            </a:pPr>
            <a:r>
              <a:rPr lang="en-US" sz="1800" b="1" i="0" u="none" strike="noStrike" cap="none">
                <a:solidFill>
                  <a:srgbClr val="1F2328"/>
                </a:solidFill>
                <a:latin typeface="Arial"/>
                <a:ea typeface="Arial"/>
                <a:cs typeface="Arial"/>
                <a:sym typeface="Arial"/>
              </a:rPr>
              <a:t>Average Subject Length:</a:t>
            </a:r>
            <a:r>
              <a:rPr lang="en-US" sz="1800" b="0" i="0" u="none" strike="noStrike" cap="none">
                <a:solidFill>
                  <a:srgbClr val="1F2328"/>
                </a:solidFill>
                <a:latin typeface="Arial"/>
                <a:ea typeface="Arial"/>
                <a:cs typeface="Arial"/>
                <a:sym typeface="Arial"/>
              </a:rPr>
              <a:t> 4 words</a:t>
            </a:r>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Google Shape;120;p5"/>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121" name="Google Shape;121;p5"/>
          <p:cNvSpPr txBox="1"/>
          <p:nvPr/>
        </p:nvSpPr>
        <p:spPr>
          <a:xfrm>
            <a:off x="347248" y="299278"/>
            <a:ext cx="11497503" cy="763588"/>
          </a:xfrm>
          <a:prstGeom prst="rect">
            <a:avLst/>
          </a:prstGeom>
          <a:noFill/>
          <a:ln>
            <a:noFill/>
          </a:ln>
        </p:spPr>
        <p:txBody>
          <a:bodyPr spcFirstLastPara="1" wrap="square" lIns="91425" tIns="1777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a:solidFill>
                  <a:schemeClr val="dk1"/>
                </a:solidFill>
                <a:latin typeface="Times New Roman"/>
                <a:ea typeface="Times New Roman"/>
                <a:cs typeface="Times New Roman"/>
                <a:sym typeface="Times New Roman"/>
              </a:rPr>
              <a:t>AESLC Email dataset info</a:t>
            </a:r>
            <a:endParaRPr/>
          </a:p>
        </p:txBody>
      </p:sp>
      <p:pic>
        <p:nvPicPr>
          <p:cNvPr id="122" name="Google Shape;122;p5"/>
          <p:cNvPicPr preferRelativeResize="0"/>
          <p:nvPr/>
        </p:nvPicPr>
        <p:blipFill rotWithShape="1">
          <a:blip r:embed="rId4">
            <a:alphaModFix/>
          </a:blip>
          <a:srcRect/>
          <a:stretch/>
        </p:blipFill>
        <p:spPr>
          <a:xfrm>
            <a:off x="967166" y="1062865"/>
            <a:ext cx="10257665" cy="4688578"/>
          </a:xfrm>
          <a:prstGeom prst="rect">
            <a:avLst/>
          </a:prstGeom>
          <a:noFill/>
          <a:ln>
            <a:noFill/>
          </a:ln>
        </p:spPr>
      </p:pic>
      <p:sp>
        <p:nvSpPr>
          <p:cNvPr id="123" name="Google Shape;123;p5"/>
          <p:cNvSpPr txBox="1"/>
          <p:nvPr/>
        </p:nvSpPr>
        <p:spPr>
          <a:xfrm>
            <a:off x="2465664" y="5372824"/>
            <a:ext cx="598487" cy="25241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50">
                <a:solidFill>
                  <a:srgbClr val="000000"/>
                </a:solidFill>
                <a:latin typeface="Calibri"/>
                <a:ea typeface="Calibri"/>
                <a:cs typeface="Calibri"/>
                <a:sym typeface="Calibri"/>
              </a:rPr>
              <a:t>14,436</a:t>
            </a:r>
            <a:endParaRPr sz="1050">
              <a:solidFill>
                <a:schemeClr val="dk1"/>
              </a:solidFill>
              <a:latin typeface="Calibri"/>
              <a:ea typeface="Calibri"/>
              <a:cs typeface="Calibri"/>
              <a:sym typeface="Calibri"/>
            </a:endParaRPr>
          </a:p>
        </p:txBody>
      </p:sp>
      <p:sp>
        <p:nvSpPr>
          <p:cNvPr id="124" name="Google Shape;124;p5"/>
          <p:cNvSpPr txBox="1"/>
          <p:nvPr/>
        </p:nvSpPr>
        <p:spPr>
          <a:xfrm>
            <a:off x="5598699" y="5370444"/>
            <a:ext cx="596900" cy="254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50">
                <a:solidFill>
                  <a:srgbClr val="000000"/>
                </a:solidFill>
                <a:latin typeface="Calibri"/>
                <a:ea typeface="Calibri"/>
                <a:cs typeface="Calibri"/>
                <a:sym typeface="Calibri"/>
              </a:rPr>
              <a:t>  1,960</a:t>
            </a:r>
            <a:endParaRPr sz="1050">
              <a:solidFill>
                <a:schemeClr val="dk1"/>
              </a:solidFill>
              <a:latin typeface="Calibri"/>
              <a:ea typeface="Calibri"/>
              <a:cs typeface="Calibri"/>
              <a:sym typeface="Calibri"/>
            </a:endParaRPr>
          </a:p>
        </p:txBody>
      </p:sp>
      <p:sp>
        <p:nvSpPr>
          <p:cNvPr id="125" name="Google Shape;125;p5"/>
          <p:cNvSpPr txBox="1"/>
          <p:nvPr/>
        </p:nvSpPr>
        <p:spPr>
          <a:xfrm>
            <a:off x="8953984" y="5370444"/>
            <a:ext cx="523875" cy="25241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50">
                <a:solidFill>
                  <a:srgbClr val="000000"/>
                </a:solidFill>
                <a:latin typeface="Calibri"/>
                <a:ea typeface="Calibri"/>
                <a:cs typeface="Calibri"/>
                <a:sym typeface="Calibri"/>
              </a:rPr>
              <a:t>1,906</a:t>
            </a:r>
            <a:endParaRPr sz="105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p6"/>
          <p:cNvPicPr preferRelativeResize="0"/>
          <p:nvPr/>
        </p:nvPicPr>
        <p:blipFill rotWithShape="1">
          <a:blip r:embed="rId3">
            <a:alphaModFix/>
          </a:blip>
          <a:srcRect/>
          <a:stretch/>
        </p:blipFill>
        <p:spPr>
          <a:xfrm>
            <a:off x="8294688" y="6108700"/>
            <a:ext cx="3897312" cy="749300"/>
          </a:xfrm>
          <a:prstGeom prst="rect">
            <a:avLst/>
          </a:prstGeom>
          <a:noFill/>
          <a:ln>
            <a:noFill/>
          </a:ln>
        </p:spPr>
      </p:pic>
      <p:pic>
        <p:nvPicPr>
          <p:cNvPr id="131" name="Google Shape;131;p6"/>
          <p:cNvPicPr preferRelativeResize="0"/>
          <p:nvPr/>
        </p:nvPicPr>
        <p:blipFill rotWithShape="1">
          <a:blip r:embed="rId4">
            <a:alphaModFix/>
          </a:blip>
          <a:srcRect/>
          <a:stretch/>
        </p:blipFill>
        <p:spPr>
          <a:xfrm>
            <a:off x="904875" y="1318590"/>
            <a:ext cx="1920875" cy="1768475"/>
          </a:xfrm>
          <a:prstGeom prst="rect">
            <a:avLst/>
          </a:prstGeom>
          <a:noFill/>
          <a:ln>
            <a:noFill/>
          </a:ln>
        </p:spPr>
      </p:pic>
      <p:pic>
        <p:nvPicPr>
          <p:cNvPr id="132" name="Google Shape;132;p6"/>
          <p:cNvPicPr preferRelativeResize="0"/>
          <p:nvPr/>
        </p:nvPicPr>
        <p:blipFill rotWithShape="1">
          <a:blip r:embed="rId5">
            <a:alphaModFix/>
          </a:blip>
          <a:srcRect/>
          <a:stretch/>
        </p:blipFill>
        <p:spPr>
          <a:xfrm>
            <a:off x="4612483" y="1200150"/>
            <a:ext cx="7234960" cy="1898650"/>
          </a:xfrm>
          <a:prstGeom prst="rect">
            <a:avLst/>
          </a:prstGeom>
          <a:noFill/>
          <a:ln>
            <a:noFill/>
          </a:ln>
        </p:spPr>
      </p:pic>
      <p:pic>
        <p:nvPicPr>
          <p:cNvPr id="133" name="Google Shape;133;p6"/>
          <p:cNvPicPr preferRelativeResize="0"/>
          <p:nvPr/>
        </p:nvPicPr>
        <p:blipFill rotWithShape="1">
          <a:blip r:embed="rId6">
            <a:alphaModFix/>
          </a:blip>
          <a:srcRect/>
          <a:stretch/>
        </p:blipFill>
        <p:spPr>
          <a:xfrm>
            <a:off x="477078" y="3783977"/>
            <a:ext cx="3681689" cy="2179500"/>
          </a:xfrm>
          <a:prstGeom prst="rect">
            <a:avLst/>
          </a:prstGeom>
          <a:noFill/>
          <a:ln>
            <a:noFill/>
          </a:ln>
        </p:spPr>
      </p:pic>
      <p:pic>
        <p:nvPicPr>
          <p:cNvPr id="134" name="Google Shape;134;p6"/>
          <p:cNvPicPr preferRelativeResize="0"/>
          <p:nvPr/>
        </p:nvPicPr>
        <p:blipFill rotWithShape="1">
          <a:blip r:embed="rId7">
            <a:alphaModFix/>
          </a:blip>
          <a:srcRect/>
          <a:stretch/>
        </p:blipFill>
        <p:spPr>
          <a:xfrm>
            <a:off x="4511675" y="3087065"/>
            <a:ext cx="1673225" cy="606425"/>
          </a:xfrm>
          <a:prstGeom prst="rect">
            <a:avLst/>
          </a:prstGeom>
          <a:noFill/>
          <a:ln>
            <a:noFill/>
          </a:ln>
        </p:spPr>
      </p:pic>
      <p:pic>
        <p:nvPicPr>
          <p:cNvPr id="135" name="Google Shape;135;p6"/>
          <p:cNvPicPr preferRelativeResize="0"/>
          <p:nvPr/>
        </p:nvPicPr>
        <p:blipFill rotWithShape="1">
          <a:blip r:embed="rId8">
            <a:alphaModFix/>
          </a:blip>
          <a:srcRect/>
          <a:stretch/>
        </p:blipFill>
        <p:spPr>
          <a:xfrm>
            <a:off x="4511675" y="3987489"/>
            <a:ext cx="1955386" cy="1604651"/>
          </a:xfrm>
          <a:prstGeom prst="rect">
            <a:avLst/>
          </a:prstGeom>
          <a:noFill/>
          <a:ln>
            <a:noFill/>
          </a:ln>
        </p:spPr>
      </p:pic>
      <p:pic>
        <p:nvPicPr>
          <p:cNvPr id="136" name="Google Shape;136;p6"/>
          <p:cNvPicPr preferRelativeResize="0"/>
          <p:nvPr/>
        </p:nvPicPr>
        <p:blipFill rotWithShape="1">
          <a:blip r:embed="rId9">
            <a:alphaModFix/>
          </a:blip>
          <a:srcRect/>
          <a:stretch/>
        </p:blipFill>
        <p:spPr>
          <a:xfrm>
            <a:off x="6819969" y="3987489"/>
            <a:ext cx="2271022" cy="1604651"/>
          </a:xfrm>
          <a:prstGeom prst="rect">
            <a:avLst/>
          </a:prstGeom>
          <a:noFill/>
          <a:ln>
            <a:noFill/>
          </a:ln>
        </p:spPr>
      </p:pic>
      <p:cxnSp>
        <p:nvCxnSpPr>
          <p:cNvPr id="137" name="Google Shape;137;p6"/>
          <p:cNvCxnSpPr/>
          <p:nvPr/>
        </p:nvCxnSpPr>
        <p:spPr>
          <a:xfrm>
            <a:off x="2982913" y="2149475"/>
            <a:ext cx="1447800" cy="0"/>
          </a:xfrm>
          <a:prstGeom prst="straightConnector1">
            <a:avLst/>
          </a:prstGeom>
          <a:noFill/>
          <a:ln w="12700" cap="flat" cmpd="sng">
            <a:solidFill>
              <a:schemeClr val="accent1"/>
            </a:solidFill>
            <a:prstDash val="solid"/>
            <a:round/>
            <a:headEnd type="none" w="med" len="med"/>
            <a:tailEnd type="triangle" w="med" len="med"/>
          </a:ln>
        </p:spPr>
      </p:cxnSp>
      <p:sp>
        <p:nvSpPr>
          <p:cNvPr id="138" name="Google Shape;138;p6"/>
          <p:cNvSpPr txBox="1"/>
          <p:nvPr/>
        </p:nvSpPr>
        <p:spPr>
          <a:xfrm>
            <a:off x="1382713" y="2987675"/>
            <a:ext cx="822325" cy="254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50">
                <a:solidFill>
                  <a:schemeClr val="dk1"/>
                </a:solidFill>
                <a:latin typeface="Calibri"/>
                <a:ea typeface="Calibri"/>
                <a:cs typeface="Calibri"/>
                <a:sym typeface="Calibri"/>
              </a:rPr>
              <a:t>train folder</a:t>
            </a:r>
            <a:endParaRPr/>
          </a:p>
        </p:txBody>
      </p:sp>
      <p:sp>
        <p:nvSpPr>
          <p:cNvPr id="139" name="Google Shape;139;p6"/>
          <p:cNvSpPr txBox="1"/>
          <p:nvPr/>
        </p:nvSpPr>
        <p:spPr>
          <a:xfrm>
            <a:off x="674688" y="180975"/>
            <a:ext cx="8099425" cy="606425"/>
          </a:xfrm>
          <a:prstGeom prst="rect">
            <a:avLst/>
          </a:prstGeom>
          <a:noFill/>
          <a:ln>
            <a:noFill/>
          </a:ln>
        </p:spPr>
        <p:txBody>
          <a:bodyPr spcFirstLastPara="1" wrap="square" lIns="0" tIns="17775" rIns="0" bIns="0" anchor="b" anchorCtr="0">
            <a:noAutofit/>
          </a:bodyPr>
          <a:lstStyle/>
          <a:p>
            <a:pPr marL="0" marR="0" lvl="0" indent="0" algn="l" rtl="0">
              <a:lnSpc>
                <a:spcPct val="93000"/>
              </a:lnSpc>
              <a:spcBef>
                <a:spcPts val="0"/>
              </a:spcBef>
              <a:spcAft>
                <a:spcPts val="0"/>
              </a:spcAft>
              <a:buNone/>
            </a:pPr>
            <a:r>
              <a:rPr lang="en-US" sz="3200" b="1">
                <a:solidFill>
                  <a:srgbClr val="050505"/>
                </a:solidFill>
                <a:latin typeface="Times New Roman"/>
                <a:ea typeface="Times New Roman"/>
                <a:cs typeface="Times New Roman"/>
                <a:sym typeface="Times New Roman"/>
              </a:rPr>
              <a:t>AESLC train dataset preprocess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7"/>
          <p:cNvPicPr preferRelativeResize="0"/>
          <p:nvPr/>
        </p:nvPicPr>
        <p:blipFill rotWithShape="1">
          <a:blip r:embed="rId3">
            <a:alphaModFix/>
          </a:blip>
          <a:srcRect/>
          <a:stretch/>
        </p:blipFill>
        <p:spPr>
          <a:xfrm>
            <a:off x="8294688" y="6108700"/>
            <a:ext cx="3897312" cy="749300"/>
          </a:xfrm>
          <a:prstGeom prst="rect">
            <a:avLst/>
          </a:prstGeom>
          <a:noFill/>
          <a:ln>
            <a:noFill/>
          </a:ln>
        </p:spPr>
      </p:pic>
      <p:pic>
        <p:nvPicPr>
          <p:cNvPr id="145" name="Google Shape;145;p7"/>
          <p:cNvPicPr preferRelativeResize="0"/>
          <p:nvPr/>
        </p:nvPicPr>
        <p:blipFill rotWithShape="1">
          <a:blip r:embed="rId4">
            <a:alphaModFix/>
          </a:blip>
          <a:srcRect/>
          <a:stretch/>
        </p:blipFill>
        <p:spPr>
          <a:xfrm>
            <a:off x="904875" y="1292090"/>
            <a:ext cx="1920875" cy="1768475"/>
          </a:xfrm>
          <a:prstGeom prst="rect">
            <a:avLst/>
          </a:prstGeom>
          <a:noFill/>
          <a:ln>
            <a:noFill/>
          </a:ln>
        </p:spPr>
      </p:pic>
      <p:pic>
        <p:nvPicPr>
          <p:cNvPr id="146" name="Google Shape;146;p7"/>
          <p:cNvPicPr preferRelativeResize="0"/>
          <p:nvPr/>
        </p:nvPicPr>
        <p:blipFill rotWithShape="1">
          <a:blip r:embed="rId5">
            <a:alphaModFix/>
          </a:blip>
          <a:srcRect/>
          <a:stretch/>
        </p:blipFill>
        <p:spPr>
          <a:xfrm>
            <a:off x="4040188" y="1117465"/>
            <a:ext cx="7661482" cy="1943100"/>
          </a:xfrm>
          <a:prstGeom prst="rect">
            <a:avLst/>
          </a:prstGeom>
          <a:noFill/>
          <a:ln>
            <a:noFill/>
          </a:ln>
        </p:spPr>
      </p:pic>
      <p:pic>
        <p:nvPicPr>
          <p:cNvPr id="147" name="Google Shape;147;p7"/>
          <p:cNvPicPr preferRelativeResize="0"/>
          <p:nvPr/>
        </p:nvPicPr>
        <p:blipFill rotWithShape="1">
          <a:blip r:embed="rId6">
            <a:alphaModFix/>
          </a:blip>
          <a:srcRect/>
          <a:stretch/>
        </p:blipFill>
        <p:spPr>
          <a:xfrm>
            <a:off x="4174436" y="3144703"/>
            <a:ext cx="2032690" cy="550862"/>
          </a:xfrm>
          <a:prstGeom prst="rect">
            <a:avLst/>
          </a:prstGeom>
          <a:noFill/>
          <a:ln>
            <a:noFill/>
          </a:ln>
        </p:spPr>
      </p:pic>
      <p:pic>
        <p:nvPicPr>
          <p:cNvPr id="148" name="Google Shape;148;p7"/>
          <p:cNvPicPr preferRelativeResize="0"/>
          <p:nvPr/>
        </p:nvPicPr>
        <p:blipFill rotWithShape="1">
          <a:blip r:embed="rId7">
            <a:alphaModFix/>
          </a:blip>
          <a:srcRect/>
          <a:stretch/>
        </p:blipFill>
        <p:spPr>
          <a:xfrm>
            <a:off x="6689725" y="3124065"/>
            <a:ext cx="1758952" cy="590550"/>
          </a:xfrm>
          <a:prstGeom prst="rect">
            <a:avLst/>
          </a:prstGeom>
          <a:noFill/>
          <a:ln>
            <a:noFill/>
          </a:ln>
        </p:spPr>
      </p:pic>
      <p:pic>
        <p:nvPicPr>
          <p:cNvPr id="149" name="Google Shape;149;p7"/>
          <p:cNvPicPr preferRelativeResize="0"/>
          <p:nvPr/>
        </p:nvPicPr>
        <p:blipFill rotWithShape="1">
          <a:blip r:embed="rId8">
            <a:alphaModFix/>
          </a:blip>
          <a:srcRect/>
          <a:stretch/>
        </p:blipFill>
        <p:spPr>
          <a:xfrm>
            <a:off x="604838" y="3419340"/>
            <a:ext cx="3138487" cy="2689360"/>
          </a:xfrm>
          <a:prstGeom prst="rect">
            <a:avLst/>
          </a:prstGeom>
          <a:noFill/>
          <a:ln>
            <a:noFill/>
          </a:ln>
        </p:spPr>
      </p:pic>
      <p:pic>
        <p:nvPicPr>
          <p:cNvPr id="150" name="Google Shape;150;p7"/>
          <p:cNvPicPr preferRelativeResize="0"/>
          <p:nvPr/>
        </p:nvPicPr>
        <p:blipFill rotWithShape="1">
          <a:blip r:embed="rId9">
            <a:alphaModFix/>
          </a:blip>
          <a:srcRect/>
          <a:stretch/>
        </p:blipFill>
        <p:spPr>
          <a:xfrm>
            <a:off x="4006849" y="3835265"/>
            <a:ext cx="1933849" cy="1611313"/>
          </a:xfrm>
          <a:prstGeom prst="rect">
            <a:avLst/>
          </a:prstGeom>
          <a:noFill/>
          <a:ln>
            <a:noFill/>
          </a:ln>
        </p:spPr>
      </p:pic>
      <p:pic>
        <p:nvPicPr>
          <p:cNvPr id="151" name="Google Shape;151;p7"/>
          <p:cNvPicPr preferRelativeResize="0"/>
          <p:nvPr/>
        </p:nvPicPr>
        <p:blipFill rotWithShape="1">
          <a:blip r:embed="rId10">
            <a:alphaModFix/>
          </a:blip>
          <a:srcRect/>
          <a:stretch/>
        </p:blipFill>
        <p:spPr>
          <a:xfrm>
            <a:off x="6129613" y="3857490"/>
            <a:ext cx="1492249" cy="1611313"/>
          </a:xfrm>
          <a:prstGeom prst="rect">
            <a:avLst/>
          </a:prstGeom>
          <a:noFill/>
          <a:ln>
            <a:noFill/>
          </a:ln>
        </p:spPr>
      </p:pic>
      <p:cxnSp>
        <p:nvCxnSpPr>
          <p:cNvPr id="152" name="Google Shape;152;p7"/>
          <p:cNvCxnSpPr/>
          <p:nvPr/>
        </p:nvCxnSpPr>
        <p:spPr>
          <a:xfrm>
            <a:off x="2982913" y="2374765"/>
            <a:ext cx="760412" cy="0"/>
          </a:xfrm>
          <a:prstGeom prst="straightConnector1">
            <a:avLst/>
          </a:prstGeom>
          <a:noFill/>
          <a:ln w="12700" cap="flat" cmpd="sng">
            <a:solidFill>
              <a:schemeClr val="accent1"/>
            </a:solidFill>
            <a:prstDash val="solid"/>
            <a:round/>
            <a:headEnd type="none" w="med" len="med"/>
            <a:tailEnd type="triangle" w="med" len="med"/>
          </a:ln>
        </p:spPr>
      </p:cxnSp>
      <p:pic>
        <p:nvPicPr>
          <p:cNvPr id="153" name="Google Shape;153;p7"/>
          <p:cNvPicPr preferRelativeResize="0"/>
          <p:nvPr/>
        </p:nvPicPr>
        <p:blipFill rotWithShape="1">
          <a:blip r:embed="rId11">
            <a:alphaModFix/>
          </a:blip>
          <a:srcRect/>
          <a:stretch/>
        </p:blipFill>
        <p:spPr>
          <a:xfrm>
            <a:off x="7810776" y="3873365"/>
            <a:ext cx="1333224" cy="1625600"/>
          </a:xfrm>
          <a:prstGeom prst="rect">
            <a:avLst/>
          </a:prstGeom>
          <a:noFill/>
          <a:ln>
            <a:noFill/>
          </a:ln>
        </p:spPr>
      </p:pic>
      <p:pic>
        <p:nvPicPr>
          <p:cNvPr id="154" name="Google Shape;154;p7"/>
          <p:cNvPicPr preferRelativeResize="0"/>
          <p:nvPr/>
        </p:nvPicPr>
        <p:blipFill rotWithShape="1">
          <a:blip r:embed="rId12">
            <a:alphaModFix/>
          </a:blip>
          <a:srcRect/>
          <a:stretch/>
        </p:blipFill>
        <p:spPr>
          <a:xfrm>
            <a:off x="9303026" y="3867015"/>
            <a:ext cx="2398644" cy="1819275"/>
          </a:xfrm>
          <a:prstGeom prst="rect">
            <a:avLst/>
          </a:prstGeom>
          <a:noFill/>
          <a:ln>
            <a:noFill/>
          </a:ln>
        </p:spPr>
      </p:pic>
      <p:sp>
        <p:nvSpPr>
          <p:cNvPr id="155" name="Google Shape;155;p7"/>
          <p:cNvSpPr txBox="1"/>
          <p:nvPr/>
        </p:nvSpPr>
        <p:spPr>
          <a:xfrm>
            <a:off x="243026" y="72891"/>
            <a:ext cx="10928557" cy="636587"/>
          </a:xfrm>
          <a:prstGeom prst="rect">
            <a:avLst/>
          </a:prstGeom>
          <a:noFill/>
          <a:ln>
            <a:noFill/>
          </a:ln>
        </p:spPr>
        <p:txBody>
          <a:bodyPr spcFirstLastPara="1" wrap="square" lIns="0" tIns="17775" rIns="0" bIns="0" anchor="b" anchorCtr="0">
            <a:noAutofit/>
          </a:bodyPr>
          <a:lstStyle/>
          <a:p>
            <a:pPr marL="0" marR="0" lvl="0" indent="0" algn="l" rtl="0">
              <a:lnSpc>
                <a:spcPct val="93000"/>
              </a:lnSpc>
              <a:spcBef>
                <a:spcPts val="0"/>
              </a:spcBef>
              <a:spcAft>
                <a:spcPts val="0"/>
              </a:spcAft>
              <a:buNone/>
            </a:pPr>
            <a:r>
              <a:rPr lang="en-US" sz="3200" b="1">
                <a:solidFill>
                  <a:srgbClr val="050505"/>
                </a:solidFill>
                <a:latin typeface="Times New Roman"/>
                <a:ea typeface="Times New Roman"/>
                <a:cs typeface="Times New Roman"/>
                <a:sym typeface="Times New Roman"/>
              </a:rPr>
              <a:t> AESLC dev and test dataset preprocess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8"/>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161" name="Google Shape;161;p8"/>
          <p:cNvSpPr txBox="1"/>
          <p:nvPr/>
        </p:nvSpPr>
        <p:spPr>
          <a:xfrm>
            <a:off x="243026" y="72891"/>
            <a:ext cx="10928557" cy="636587"/>
          </a:xfrm>
          <a:prstGeom prst="rect">
            <a:avLst/>
          </a:prstGeom>
          <a:noFill/>
          <a:ln>
            <a:noFill/>
          </a:ln>
        </p:spPr>
        <p:txBody>
          <a:bodyPr spcFirstLastPara="1" wrap="square" lIns="0" tIns="17775" rIns="0" bIns="0" anchor="b" anchorCtr="0">
            <a:noAutofit/>
          </a:bodyPr>
          <a:lstStyle/>
          <a:p>
            <a:pPr marL="0" marR="0" lvl="0" indent="0" algn="l" rtl="0">
              <a:lnSpc>
                <a:spcPct val="93000"/>
              </a:lnSpc>
              <a:spcBef>
                <a:spcPts val="0"/>
              </a:spcBef>
              <a:spcAft>
                <a:spcPts val="0"/>
              </a:spcAft>
              <a:buNone/>
            </a:pPr>
            <a:r>
              <a:rPr lang="en-US" sz="3200" b="1">
                <a:solidFill>
                  <a:srgbClr val="050505"/>
                </a:solidFill>
                <a:latin typeface="Times New Roman"/>
                <a:ea typeface="Times New Roman"/>
                <a:cs typeface="Times New Roman"/>
                <a:sym typeface="Times New Roman"/>
              </a:rPr>
              <a:t> LLM Model Fine-Tune for Email dataset</a:t>
            </a:r>
            <a:endParaRPr/>
          </a:p>
        </p:txBody>
      </p:sp>
      <p:pic>
        <p:nvPicPr>
          <p:cNvPr id="162" name="Google Shape;162;p8"/>
          <p:cNvPicPr preferRelativeResize="0"/>
          <p:nvPr/>
        </p:nvPicPr>
        <p:blipFill rotWithShape="1">
          <a:blip r:embed="rId4">
            <a:alphaModFix/>
          </a:blip>
          <a:srcRect/>
          <a:stretch/>
        </p:blipFill>
        <p:spPr>
          <a:xfrm>
            <a:off x="243026" y="858129"/>
            <a:ext cx="11705949" cy="561300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9"/>
          <p:cNvPicPr preferRelativeResize="0"/>
          <p:nvPr/>
        </p:nvPicPr>
        <p:blipFill rotWithShape="1">
          <a:blip r:embed="rId3">
            <a:alphaModFix/>
          </a:blip>
          <a:srcRect/>
          <a:stretch/>
        </p:blipFill>
        <p:spPr>
          <a:xfrm>
            <a:off x="8294688" y="6108700"/>
            <a:ext cx="3897312" cy="749300"/>
          </a:xfrm>
          <a:prstGeom prst="rect">
            <a:avLst/>
          </a:prstGeom>
          <a:noFill/>
          <a:ln>
            <a:noFill/>
          </a:ln>
        </p:spPr>
      </p:pic>
      <p:sp>
        <p:nvSpPr>
          <p:cNvPr id="168" name="Google Shape;168;p9"/>
          <p:cNvSpPr txBox="1"/>
          <p:nvPr/>
        </p:nvSpPr>
        <p:spPr>
          <a:xfrm>
            <a:off x="180974" y="242921"/>
            <a:ext cx="11054452" cy="582064"/>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3200"/>
              <a:buFont typeface="Times New Roman"/>
              <a:buNone/>
            </a:pPr>
            <a:r>
              <a:rPr lang="en-US" sz="3200" b="1">
                <a:solidFill>
                  <a:schemeClr val="dk1"/>
                </a:solidFill>
                <a:latin typeface="Times New Roman"/>
                <a:ea typeface="Times New Roman"/>
                <a:cs typeface="Times New Roman"/>
                <a:sym typeface="Times New Roman"/>
              </a:rPr>
              <a:t>Training Results for </a:t>
            </a:r>
            <a:r>
              <a:rPr lang="en-US" sz="3200" b="1" i="0" u="none" strike="noStrike">
                <a:solidFill>
                  <a:schemeClr val="dk1"/>
                </a:solidFill>
                <a:latin typeface="Times New Roman"/>
                <a:ea typeface="Times New Roman"/>
                <a:cs typeface="Times New Roman"/>
                <a:sym typeface="Times New Roman"/>
              </a:rPr>
              <a:t>Email Subject Line Generation</a:t>
            </a:r>
            <a:endParaRPr sz="3200" b="1">
              <a:solidFill>
                <a:schemeClr val="dk1"/>
              </a:solidFill>
              <a:latin typeface="Arial"/>
              <a:ea typeface="Arial"/>
              <a:cs typeface="Arial"/>
              <a:sym typeface="Arial"/>
            </a:endParaRPr>
          </a:p>
          <a:p>
            <a:pPr marL="0" marR="0" lvl="0" indent="0" algn="l" rtl="0">
              <a:lnSpc>
                <a:spcPct val="90000"/>
              </a:lnSpc>
              <a:spcBef>
                <a:spcPts val="0"/>
              </a:spcBef>
              <a:spcAft>
                <a:spcPts val="0"/>
              </a:spcAft>
              <a:buClr>
                <a:schemeClr val="dk1"/>
              </a:buClr>
              <a:buSzPts val="3200"/>
              <a:buFont typeface="Calibri"/>
              <a:buNone/>
            </a:pPr>
            <a:endParaRPr sz="3200" b="1">
              <a:solidFill>
                <a:schemeClr val="dk1"/>
              </a:solidFill>
              <a:latin typeface="Times New Roman"/>
              <a:ea typeface="Times New Roman"/>
              <a:cs typeface="Times New Roman"/>
              <a:sym typeface="Times New Roman"/>
            </a:endParaRPr>
          </a:p>
        </p:txBody>
      </p:sp>
      <p:sp>
        <p:nvSpPr>
          <p:cNvPr id="169" name="Google Shape;169;p9"/>
          <p:cNvSpPr txBox="1"/>
          <p:nvPr/>
        </p:nvSpPr>
        <p:spPr>
          <a:xfrm>
            <a:off x="239713" y="1211165"/>
            <a:ext cx="638175"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a:solidFill>
                  <a:srgbClr val="000000"/>
                </a:solidFill>
                <a:latin typeface="Arial"/>
                <a:ea typeface="Arial"/>
                <a:cs typeface="Arial"/>
                <a:sym typeface="Arial"/>
              </a:rPr>
              <a:t>GP2</a:t>
            </a:r>
            <a:endParaRPr/>
          </a:p>
        </p:txBody>
      </p:sp>
      <p:pic>
        <p:nvPicPr>
          <p:cNvPr id="170" name="Google Shape;170;p9"/>
          <p:cNvPicPr preferRelativeResize="0"/>
          <p:nvPr/>
        </p:nvPicPr>
        <p:blipFill rotWithShape="1">
          <a:blip r:embed="rId4">
            <a:alphaModFix/>
          </a:blip>
          <a:srcRect/>
          <a:stretch/>
        </p:blipFill>
        <p:spPr>
          <a:xfrm>
            <a:off x="2557292" y="1669358"/>
            <a:ext cx="2017883" cy="1238250"/>
          </a:xfrm>
          <a:prstGeom prst="rect">
            <a:avLst/>
          </a:prstGeom>
          <a:noFill/>
          <a:ln>
            <a:noFill/>
          </a:ln>
        </p:spPr>
      </p:pic>
      <p:pic>
        <p:nvPicPr>
          <p:cNvPr id="171" name="Google Shape;171;p9"/>
          <p:cNvPicPr preferRelativeResize="0"/>
          <p:nvPr/>
        </p:nvPicPr>
        <p:blipFill rotWithShape="1">
          <a:blip r:embed="rId5">
            <a:alphaModFix/>
          </a:blip>
          <a:srcRect/>
          <a:stretch/>
        </p:blipFill>
        <p:spPr>
          <a:xfrm>
            <a:off x="239713" y="1674463"/>
            <a:ext cx="2198687" cy="1238250"/>
          </a:xfrm>
          <a:prstGeom prst="rect">
            <a:avLst/>
          </a:prstGeom>
          <a:noFill/>
          <a:ln>
            <a:noFill/>
          </a:ln>
        </p:spPr>
      </p:pic>
      <p:sp>
        <p:nvSpPr>
          <p:cNvPr id="172" name="Google Shape;172;p9"/>
          <p:cNvSpPr txBox="1"/>
          <p:nvPr/>
        </p:nvSpPr>
        <p:spPr>
          <a:xfrm>
            <a:off x="2537757" y="1231284"/>
            <a:ext cx="1631950" cy="3841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dirty="0">
                <a:solidFill>
                  <a:srgbClr val="000000"/>
                </a:solidFill>
                <a:latin typeface="Arial"/>
                <a:ea typeface="Arial"/>
                <a:cs typeface="Arial"/>
                <a:sym typeface="Arial"/>
              </a:rPr>
              <a:t>BART Base</a:t>
            </a:r>
            <a:endParaRPr dirty="0"/>
          </a:p>
        </p:txBody>
      </p:sp>
      <p:sp>
        <p:nvSpPr>
          <p:cNvPr id="173" name="Google Shape;173;p9"/>
          <p:cNvSpPr txBox="1"/>
          <p:nvPr/>
        </p:nvSpPr>
        <p:spPr>
          <a:xfrm>
            <a:off x="4867188" y="1140097"/>
            <a:ext cx="1500187"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dirty="0">
                <a:solidFill>
                  <a:srgbClr val="000000"/>
                </a:solidFill>
                <a:latin typeface="Arial"/>
                <a:ea typeface="Arial"/>
                <a:cs typeface="Arial"/>
                <a:sym typeface="Arial"/>
              </a:rPr>
              <a:t>BART Large-CNN</a:t>
            </a:r>
            <a:endParaRPr dirty="0"/>
          </a:p>
        </p:txBody>
      </p:sp>
      <p:sp>
        <p:nvSpPr>
          <p:cNvPr id="174" name="Google Shape;174;p9"/>
          <p:cNvSpPr txBox="1"/>
          <p:nvPr/>
        </p:nvSpPr>
        <p:spPr>
          <a:xfrm>
            <a:off x="180975" y="3356254"/>
            <a:ext cx="1530350"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a:solidFill>
                  <a:srgbClr val="000000"/>
                </a:solidFill>
                <a:latin typeface="Arial"/>
                <a:ea typeface="Arial"/>
                <a:cs typeface="Arial"/>
                <a:sym typeface="Arial"/>
              </a:rPr>
              <a:t>T5 Base		</a:t>
            </a:r>
            <a:endParaRPr/>
          </a:p>
        </p:txBody>
      </p:sp>
      <p:pic>
        <p:nvPicPr>
          <p:cNvPr id="175" name="Google Shape;175;p9"/>
          <p:cNvPicPr preferRelativeResize="0"/>
          <p:nvPr/>
        </p:nvPicPr>
        <p:blipFill rotWithShape="1">
          <a:blip r:embed="rId6">
            <a:alphaModFix/>
          </a:blip>
          <a:srcRect/>
          <a:stretch/>
        </p:blipFill>
        <p:spPr>
          <a:xfrm>
            <a:off x="180974" y="3702329"/>
            <a:ext cx="2257425" cy="1622425"/>
          </a:xfrm>
          <a:prstGeom prst="rect">
            <a:avLst/>
          </a:prstGeom>
          <a:noFill/>
          <a:ln>
            <a:noFill/>
          </a:ln>
        </p:spPr>
      </p:pic>
      <p:sp>
        <p:nvSpPr>
          <p:cNvPr id="176" name="Google Shape;176;p9"/>
          <p:cNvSpPr txBox="1"/>
          <p:nvPr/>
        </p:nvSpPr>
        <p:spPr>
          <a:xfrm>
            <a:off x="2593975" y="3430867"/>
            <a:ext cx="1981200"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a:solidFill>
                  <a:srgbClr val="000000"/>
                </a:solidFill>
                <a:latin typeface="Arial"/>
                <a:ea typeface="Arial"/>
                <a:cs typeface="Arial"/>
                <a:sym typeface="Arial"/>
              </a:rPr>
              <a:t>T5 Small		</a:t>
            </a:r>
            <a:endParaRPr/>
          </a:p>
        </p:txBody>
      </p:sp>
      <p:pic>
        <p:nvPicPr>
          <p:cNvPr id="177" name="Google Shape;177;p9"/>
          <p:cNvPicPr preferRelativeResize="0"/>
          <p:nvPr/>
        </p:nvPicPr>
        <p:blipFill rotWithShape="1">
          <a:blip r:embed="rId7">
            <a:alphaModFix/>
          </a:blip>
          <a:srcRect/>
          <a:stretch/>
        </p:blipFill>
        <p:spPr>
          <a:xfrm>
            <a:off x="2593976" y="3795992"/>
            <a:ext cx="2017883" cy="1622425"/>
          </a:xfrm>
          <a:prstGeom prst="rect">
            <a:avLst/>
          </a:prstGeom>
          <a:noFill/>
          <a:ln>
            <a:noFill/>
          </a:ln>
        </p:spPr>
      </p:pic>
      <p:pic>
        <p:nvPicPr>
          <p:cNvPr id="178" name="Google Shape;178;p9"/>
          <p:cNvPicPr preferRelativeResize="0"/>
          <p:nvPr/>
        </p:nvPicPr>
        <p:blipFill rotWithShape="1">
          <a:blip r:embed="rId8">
            <a:alphaModFix/>
          </a:blip>
          <a:srcRect/>
          <a:stretch/>
        </p:blipFill>
        <p:spPr>
          <a:xfrm>
            <a:off x="4867189" y="1669056"/>
            <a:ext cx="2198688" cy="1238250"/>
          </a:xfrm>
          <a:prstGeom prst="rect">
            <a:avLst/>
          </a:prstGeom>
          <a:noFill/>
          <a:ln>
            <a:noFill/>
          </a:ln>
        </p:spPr>
      </p:pic>
      <p:sp>
        <p:nvSpPr>
          <p:cNvPr id="179" name="Google Shape;179;p9"/>
          <p:cNvSpPr txBox="1"/>
          <p:nvPr/>
        </p:nvSpPr>
        <p:spPr>
          <a:xfrm>
            <a:off x="4960662" y="3429000"/>
            <a:ext cx="1981200" cy="346075"/>
          </a:xfrm>
          <a:prstGeom prst="rect">
            <a:avLst/>
          </a:prstGeom>
          <a:noFill/>
          <a:ln>
            <a:noFill/>
          </a:ln>
        </p:spPr>
        <p:txBody>
          <a:bodyPr spcFirstLastPara="1" wrap="square" lIns="90000" tIns="61000" rIns="90000" bIns="45000" anchor="t" anchorCtr="0">
            <a:noAutofit/>
          </a:bodyPr>
          <a:lstStyle/>
          <a:p>
            <a:pPr marL="0" marR="0" lvl="0" indent="0" algn="l" rtl="0">
              <a:lnSpc>
                <a:spcPct val="93000"/>
              </a:lnSpc>
              <a:spcBef>
                <a:spcPts val="0"/>
              </a:spcBef>
              <a:spcAft>
                <a:spcPts val="0"/>
              </a:spcAft>
              <a:buNone/>
            </a:pPr>
            <a:r>
              <a:rPr lang="en-US" sz="1800" b="1">
                <a:solidFill>
                  <a:srgbClr val="000000"/>
                </a:solidFill>
                <a:latin typeface="Arial"/>
                <a:ea typeface="Arial"/>
                <a:cs typeface="Arial"/>
                <a:sym typeface="Arial"/>
              </a:rPr>
              <a:t>distilgpt2</a:t>
            </a:r>
            <a:endParaRPr/>
          </a:p>
        </p:txBody>
      </p:sp>
      <p:pic>
        <p:nvPicPr>
          <p:cNvPr id="180" name="Google Shape;180;p9"/>
          <p:cNvPicPr preferRelativeResize="0"/>
          <p:nvPr/>
        </p:nvPicPr>
        <p:blipFill rotWithShape="1">
          <a:blip r:embed="rId9">
            <a:alphaModFix/>
          </a:blip>
          <a:srcRect/>
          <a:stretch/>
        </p:blipFill>
        <p:spPr>
          <a:xfrm>
            <a:off x="4880752" y="3878541"/>
            <a:ext cx="2198688" cy="1457325"/>
          </a:xfrm>
          <a:prstGeom prst="rect">
            <a:avLst/>
          </a:prstGeom>
          <a:noFill/>
          <a:ln>
            <a:noFill/>
          </a:ln>
        </p:spPr>
      </p:pic>
      <p:sp>
        <p:nvSpPr>
          <p:cNvPr id="181" name="Google Shape;181;p9"/>
          <p:cNvSpPr txBox="1"/>
          <p:nvPr/>
        </p:nvSpPr>
        <p:spPr>
          <a:xfrm>
            <a:off x="7419044" y="1200743"/>
            <a:ext cx="3599812" cy="468313"/>
          </a:xfrm>
          <a:prstGeom prst="rect">
            <a:avLst/>
          </a:prstGeom>
          <a:noFill/>
          <a:ln>
            <a:noFill/>
          </a:ln>
        </p:spPr>
        <p:txBody>
          <a:bodyPr spcFirstLastPara="1" wrap="square" lIns="91425" tIns="29325"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US" sz="1800" b="1">
                <a:solidFill>
                  <a:schemeClr val="dk1"/>
                </a:solidFill>
                <a:latin typeface="Arial"/>
                <a:ea typeface="Arial"/>
                <a:cs typeface="Arial"/>
                <a:sym typeface="Arial"/>
              </a:rPr>
              <a:t>GPT2-Medium</a:t>
            </a:r>
            <a:endParaRPr/>
          </a:p>
        </p:txBody>
      </p:sp>
      <p:pic>
        <p:nvPicPr>
          <p:cNvPr id="182" name="Google Shape;182;p9"/>
          <p:cNvPicPr preferRelativeResize="0"/>
          <p:nvPr/>
        </p:nvPicPr>
        <p:blipFill rotWithShape="1">
          <a:blip r:embed="rId10">
            <a:alphaModFix/>
          </a:blip>
          <a:srcRect/>
          <a:stretch/>
        </p:blipFill>
        <p:spPr>
          <a:xfrm>
            <a:off x="7419044" y="1557239"/>
            <a:ext cx="4591981" cy="3861177"/>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BUSINESS">
      <a:dk1>
        <a:srgbClr val="000000"/>
      </a:dk1>
      <a:lt1>
        <a:srgbClr val="FFFFFF"/>
      </a:lt1>
      <a:dk2>
        <a:srgbClr val="44546A"/>
      </a:dk2>
      <a:lt2>
        <a:srgbClr val="E7E6E6"/>
      </a:lt2>
      <a:accent1>
        <a:srgbClr val="16A1CA"/>
      </a:accent1>
      <a:accent2>
        <a:srgbClr val="099481"/>
      </a:accent2>
      <a:accent3>
        <a:srgbClr val="7DBC2D"/>
      </a:accent3>
      <a:accent4>
        <a:srgbClr val="EEA720"/>
      </a:accent4>
      <a:accent5>
        <a:srgbClr val="E13A62"/>
      </a:accent5>
      <a:accent6>
        <a:srgbClr val="9132A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TotalTime>
  <Words>717</Words>
  <Application>Microsoft Office PowerPoint</Application>
  <PresentationFormat>Widescreen</PresentationFormat>
  <Paragraphs>127</Paragraphs>
  <Slides>29</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Calibri</vt:lpstr>
      <vt:lpstr>Courier New</vt:lpstr>
      <vt:lpstr>Noto Sans Symbols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SlideModel</dc:creator>
  <cp:lastModifiedBy>User</cp:lastModifiedBy>
  <cp:revision>23</cp:revision>
  <dcterms:created xsi:type="dcterms:W3CDTF">2015-08-22T14:32:45Z</dcterms:created>
  <dcterms:modified xsi:type="dcterms:W3CDTF">2024-09-27T08:16:32Z</dcterms:modified>
</cp:coreProperties>
</file>